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sldIdLst>
    <p:sldId id="257" r:id="rId2"/>
    <p:sldId id="547" r:id="rId3"/>
    <p:sldId id="606" r:id="rId4"/>
    <p:sldId id="608" r:id="rId5"/>
    <p:sldId id="679" r:id="rId6"/>
    <p:sldId id="707" r:id="rId7"/>
    <p:sldId id="686" r:id="rId8"/>
    <p:sldId id="829" r:id="rId9"/>
    <p:sldId id="831" r:id="rId10"/>
    <p:sldId id="834" r:id="rId11"/>
    <p:sldId id="732" r:id="rId12"/>
    <p:sldId id="835" r:id="rId13"/>
    <p:sldId id="749" r:id="rId14"/>
    <p:sldId id="837" r:id="rId15"/>
    <p:sldId id="744" r:id="rId16"/>
    <p:sldId id="745" r:id="rId17"/>
    <p:sldId id="766" r:id="rId18"/>
    <p:sldId id="776" r:id="rId19"/>
    <p:sldId id="772" r:id="rId20"/>
    <p:sldId id="768" r:id="rId21"/>
    <p:sldId id="781" r:id="rId22"/>
    <p:sldId id="790" r:id="rId23"/>
    <p:sldId id="793" r:id="rId24"/>
    <p:sldId id="795" r:id="rId25"/>
    <p:sldId id="797" r:id="rId26"/>
    <p:sldId id="806" r:id="rId27"/>
    <p:sldId id="816" r:id="rId28"/>
    <p:sldId id="808" r:id="rId29"/>
    <p:sldId id="810" r:id="rId30"/>
    <p:sldId id="811" r:id="rId31"/>
    <p:sldId id="812" r:id="rId32"/>
    <p:sldId id="818" r:id="rId33"/>
    <p:sldId id="813" r:id="rId34"/>
    <p:sldId id="819" r:id="rId35"/>
    <p:sldId id="821" r:id="rId36"/>
    <p:sldId id="822" r:id="rId37"/>
    <p:sldId id="823" r:id="rId38"/>
    <p:sldId id="824" r:id="rId39"/>
    <p:sldId id="754" r:id="rId40"/>
    <p:sldId id="838" r:id="rId41"/>
    <p:sldId id="840" r:id="rId42"/>
    <p:sldId id="839" r:id="rId43"/>
    <p:sldId id="841" r:id="rId44"/>
    <p:sldId id="842" r:id="rId45"/>
    <p:sldId id="844" r:id="rId46"/>
    <p:sldId id="843" r:id="rId47"/>
    <p:sldId id="846" r:id="rId48"/>
    <p:sldId id="848" r:id="rId49"/>
    <p:sldId id="845" r:id="rId50"/>
    <p:sldId id="847" r:id="rId51"/>
    <p:sldId id="849" r:id="rId52"/>
    <p:sldId id="850" r:id="rId53"/>
    <p:sldId id="851" r:id="rId54"/>
    <p:sldId id="853" r:id="rId55"/>
    <p:sldId id="855" r:id="rId56"/>
    <p:sldId id="856" r:id="rId57"/>
    <p:sldId id="857" r:id="rId58"/>
    <p:sldId id="859" r:id="rId59"/>
    <p:sldId id="861" r:id="rId60"/>
    <p:sldId id="862" r:id="rId61"/>
    <p:sldId id="863" r:id="rId62"/>
    <p:sldId id="868" r:id="rId63"/>
    <p:sldId id="871" r:id="rId64"/>
    <p:sldId id="870" r:id="rId65"/>
    <p:sldId id="865" r:id="rId66"/>
    <p:sldId id="864" r:id="rId67"/>
    <p:sldId id="866" r:id="rId68"/>
    <p:sldId id="869" r:id="rId69"/>
    <p:sldId id="867" r:id="rId70"/>
    <p:sldId id="273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552bf61e5bb04a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B050"/>
    <a:srgbClr val="FF0000"/>
    <a:srgbClr val="692E96"/>
    <a:srgbClr val="FFFFFF"/>
    <a:srgbClr val="409A5C"/>
    <a:srgbClr val="D09E00"/>
    <a:srgbClr val="0091C4"/>
    <a:srgbClr val="01BCFF"/>
    <a:srgbClr val="893C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7" autoAdjust="0"/>
    <p:restoredTop sz="92840" autoAdjust="0"/>
  </p:normalViewPr>
  <p:slideViewPr>
    <p:cSldViewPr snapToGrid="0">
      <p:cViewPr varScale="1">
        <p:scale>
          <a:sx n="106" d="100"/>
          <a:sy n="106" d="100"/>
        </p:scale>
        <p:origin x="612" y="10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62762DF2-05D7-4EA8-97EF-4D68D5280610}" type="datetimeFigureOut">
              <a:rPr lang="ko-KR" altLang="en-US" smtClean="0"/>
              <a:pPr/>
              <a:t>2023-02-28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360B67B5-417D-4B53-82BC-ED3A38E04C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52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217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210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032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376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5520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73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374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145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631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039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66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302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812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534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609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55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78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587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843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240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5321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081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116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932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569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259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958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759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2559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959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6635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908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0816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021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487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667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1234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795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8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608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794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665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879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024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059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9532-D6F3-44F2-8641-53694B9C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44399D-B860-4EA4-BD22-01BE462F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3F9D6-8302-44BF-83DF-13768BAC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02E0-1AC5-4802-BA8E-C0D746D38F4B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FE919-B29B-4CCF-8809-60D62831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CEAB2-B756-4F1B-9D7E-42DC4B5F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7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6797-A913-4096-A975-F847748F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EE7894-A25B-4D1C-99A0-95F37C7A7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142AA-9BA5-4AB4-BE81-4AA26A8E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3E5A-3E11-49F5-86D1-B267671B7A55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117CD-9271-43F0-9B9C-7FFD71CB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FF10D-3263-46C3-A82D-C9A596E6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6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31F307-5E50-4F4E-A40C-8162A8659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982C6-0F12-4AD0-95BC-9C7A7F5D0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12EEC-E0A3-498A-BC41-6403E1F3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2E48-F00B-4532-ACD3-459491C33601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3DD4-3105-46CA-B6A4-84D1C22F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FEB9-2ECA-47B6-AE03-482B664C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4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3443-E158-4AD2-A0ED-6E0B152E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241C5-2E43-4BE4-A7FE-03388B91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421C7-9B53-4447-9749-51FA9644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313410" cy="365125"/>
          </a:xfrm>
        </p:spPr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0252E-D663-4917-9252-29F68DB0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596" y="6492528"/>
            <a:ext cx="666404" cy="365125"/>
          </a:xfrm>
        </p:spPr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90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60D6E-2915-431F-AAE1-187A246A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3110F-BC0B-44E7-8728-9AB4EC1DF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5B339-FB81-431F-8128-F90E69E6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BE50-E118-42F9-A2A2-6BBE4CB934C8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D82C7-5FFB-40BC-88F7-93962E85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163D8-FBE7-4722-A8D3-3CE204D5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9ED50-1048-4746-BF0E-78980EFA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B9404-D708-4563-A5C8-CDA3BE45A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CEBF4-8397-4215-8C7F-5BAD42096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75030-48F6-447E-BDE5-9891B80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93926-DC2E-4009-B8E3-AC4CDBC3AFB2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43412D-6AF7-49AB-918A-66C79442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29752-220E-439D-9847-159AA3A3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3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F1A53-CD1F-47B6-A621-B257E7F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AFBB1-333B-4131-B2FF-5ADA902A5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BCAC4-ECA4-4BFC-96A4-7F955E60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1A001C-5B9B-4F5A-B36F-3CAEC0FD8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B72032-571B-4CB3-8E2B-12E404279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8EFEC-E541-45EC-8B50-2BE62EB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82C1-50E5-473C-85E0-8ABC4E955D1D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0050E9-3893-434B-BDB5-C2960108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AF08DB-1304-4FAF-AF18-826F138C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1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FF0BA-9669-49A2-9014-B8EEA061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86974-C4DF-460F-A782-F835F157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C2D8-738D-4620-8E79-19D02484848D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8CC35-6015-4FE9-A90D-04F134B9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F0F622-B1E1-4032-900A-003ECA73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25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CB9434-E53E-4135-8056-F17BA2D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04AB-CD73-4F6D-9B3C-AD60E9DF2B1F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6BE91-A790-4CC9-990A-EAE93F31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6A32A-1708-4133-8E23-119E37A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51D43-B488-4368-8F65-D00222EE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114F8-BBA1-4149-9F61-5125456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2448C-E82C-48D4-8302-B9D289B57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60D1C-13ED-46AE-BD85-BBB3E99F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18F3-2CB8-4DE1-A077-EA4D885F1C5B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1BD40D-33B6-4AB2-B074-B8AC8ADA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EC5F1A-679F-4365-A302-49398107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1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43870-3285-4A72-9753-C882F514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EC8B4D-72BC-446D-8F35-F6F6B880A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D69E9-C706-4D03-A794-B00D5350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7AFB-70FE-4519-BA9E-A1A31E55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29C7-AE10-4F8B-B80E-953C98E3FC42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A7297-35C6-4748-8D15-74BB88C0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0C9B8-EF34-4521-9EF6-BB7DCEE0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9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9EC9E1-59E9-4FF5-BC08-78419F34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AAAF5-7FC2-41B2-8EF7-AB18E6A4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0997E-A811-456D-84C3-C7C01A83E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864B-52EC-4077-B330-992A6CD65829}" type="datetime1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1F7-97A5-4EAC-8683-92824A881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03F4E-DE55-4B48-97BB-74C028949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nn.labml.ai/diffusion/ddpm/un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G2ceFnUeQ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G2ceFnUeQ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sehjymZN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hyperlink" Target="https://yang-song.net/blog/2021/scor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ang-song.net/blog/2021/scor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youtu.be/uG2ceFnUeQ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youtu.be/uG2ceFnUeQU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9971820" y="5028626"/>
            <a:ext cx="180049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모바일시스템공학과</a:t>
            </a:r>
            <a:endParaRPr kumimoji="1" lang="en-US" altLang="ko-KR" sz="1400" dirty="0"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박찬호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5"/>
            <a:ext cx="1137726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3200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algn="l"/>
            <a:r>
              <a:rPr lang="en-US" altLang="ko-KR" sz="4000" b="1" i="0" dirty="0">
                <a:solidFill>
                  <a:srgbClr val="000000"/>
                </a:solidFill>
                <a:effectLst/>
                <a:latin typeface="Lucida Grande"/>
              </a:rPr>
              <a:t>High Resolution</a:t>
            </a:r>
            <a:r>
              <a:rPr lang="en-US" altLang="ko-KR" sz="4000" b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en-US" altLang="ko-KR" sz="4000" b="1" i="0" dirty="0">
                <a:solidFill>
                  <a:srgbClr val="000000"/>
                </a:solidFill>
                <a:effectLst/>
                <a:latin typeface="Lucida Grande"/>
              </a:rPr>
              <a:t>Image Synthesis with Latent Diffusion Models</a:t>
            </a:r>
          </a:p>
          <a:p>
            <a:pPr algn="l"/>
            <a:r>
              <a:rPr lang="en-US" altLang="ko-KR" sz="2400" b="0" i="0" dirty="0" err="1">
                <a:solidFill>
                  <a:srgbClr val="222222"/>
                </a:solidFill>
                <a:effectLst/>
                <a:ea typeface="Noto Sans CJK KR"/>
              </a:rPr>
              <a:t>Rombach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ea typeface="Noto Sans CJK KR"/>
              </a:rPr>
              <a:t>, Robin, et al</a:t>
            </a:r>
            <a:r>
              <a:rPr lang="en-US" altLang="ko-KR" sz="2400" dirty="0">
                <a:solidFill>
                  <a:srgbClr val="222222"/>
                </a:solidFill>
                <a:ea typeface="Noto Sans CJK KR"/>
              </a:rPr>
              <a:t>.</a:t>
            </a:r>
            <a:endParaRPr kumimoji="1" lang="en-US" altLang="ko-KR" sz="2400" b="1" dirty="0">
              <a:ea typeface="Noto Sans CJK KR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4999991-45A7-099C-53C8-526167D54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71628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D714FB7-35EE-4DB6-B944-01E4F7C71D4A}"/>
              </a:ext>
            </a:extLst>
          </p:cNvPr>
          <p:cNvSpPr txBox="1"/>
          <p:nvPr/>
        </p:nvSpPr>
        <p:spPr>
          <a:xfrm>
            <a:off x="5654675" y="29972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Loss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419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  <m:acc>
                              <m:accPr>
                                <m:chr m:val="̅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𝐋</m:t>
                        </m:r>
                      </m:e>
                      <m:sub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𝐬𝐢𝐦𝐩𝐥𝐞</m:t>
                        </m:r>
                      </m:sub>
                    </m:sSub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419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F16309-2FE2-F48E-B947-15DFEB4C9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97"/>
          <a:stretch/>
        </p:blipFill>
        <p:spPr>
          <a:xfrm>
            <a:off x="533747" y="961770"/>
            <a:ext cx="10991849" cy="9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Loss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F16309-2FE2-F48E-B947-15DFEB4C9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97"/>
          <a:stretch/>
        </p:blipFill>
        <p:spPr>
          <a:xfrm>
            <a:off x="533747" y="961770"/>
            <a:ext cx="10991849" cy="98599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3571AE-B420-4B74-9014-4B13B9EC8F59}"/>
              </a:ext>
            </a:extLst>
          </p:cNvPr>
          <p:cNvCxnSpPr>
            <a:cxnSpLocks/>
          </p:cNvCxnSpPr>
          <p:nvPr/>
        </p:nvCxnSpPr>
        <p:spPr>
          <a:xfrm flipH="1">
            <a:off x="4114800" y="961770"/>
            <a:ext cx="1238250" cy="9859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587AFC-4ADF-4458-BFE4-6E2026A6AFD3}"/>
              </a:ext>
            </a:extLst>
          </p:cNvPr>
          <p:cNvSpPr/>
          <p:nvPr/>
        </p:nvSpPr>
        <p:spPr>
          <a:xfrm>
            <a:off x="2131355" y="2194512"/>
            <a:ext cx="1164295" cy="52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73CE8C-FE51-4DBA-882C-9EDCB043E106}"/>
              </a:ext>
            </a:extLst>
          </p:cNvPr>
          <p:cNvCxnSpPr>
            <a:cxnSpLocks/>
          </p:cNvCxnSpPr>
          <p:nvPr/>
        </p:nvCxnSpPr>
        <p:spPr>
          <a:xfrm flipH="1">
            <a:off x="1676400" y="2486025"/>
            <a:ext cx="454955" cy="346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73BDAA-8C7A-4CB6-ACDB-57DADEF49312}"/>
              </a:ext>
            </a:extLst>
          </p:cNvPr>
          <p:cNvSpPr txBox="1"/>
          <p:nvPr/>
        </p:nvSpPr>
        <p:spPr>
          <a:xfrm>
            <a:off x="0" y="2873621"/>
            <a:ext cx="38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Decreases as time step t increases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FD3ECC-F5D7-4218-A8B3-B4C06064FE2E}"/>
              </a:ext>
            </a:extLst>
          </p:cNvPr>
          <p:cNvCxnSpPr>
            <a:cxnSpLocks/>
          </p:cNvCxnSpPr>
          <p:nvPr/>
        </p:nvCxnSpPr>
        <p:spPr>
          <a:xfrm flipH="1">
            <a:off x="3022523" y="3648443"/>
            <a:ext cx="197628" cy="432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E111D0-E277-434B-A86D-7A5A6E04C7FB}"/>
              </a:ext>
            </a:extLst>
          </p:cNvPr>
          <p:cNvSpPr txBox="1"/>
          <p:nvPr/>
        </p:nvSpPr>
        <p:spPr>
          <a:xfrm>
            <a:off x="2334394" y="4081153"/>
            <a:ext cx="106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Set as 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C40767-E46E-4112-BBBE-78A74E164487}"/>
              </a:ext>
            </a:extLst>
          </p:cNvPr>
          <p:cNvSpPr/>
          <p:nvPr/>
        </p:nvSpPr>
        <p:spPr>
          <a:xfrm>
            <a:off x="3295650" y="3144103"/>
            <a:ext cx="3524600" cy="52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8839F03-5352-49BB-BA35-79CA6BA0FBC0}"/>
              </a:ext>
            </a:extLst>
          </p:cNvPr>
          <p:cNvCxnSpPr>
            <a:cxnSpLocks/>
          </p:cNvCxnSpPr>
          <p:nvPr/>
        </p:nvCxnSpPr>
        <p:spPr>
          <a:xfrm>
            <a:off x="5931194" y="3664216"/>
            <a:ext cx="371604" cy="270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8B428F-B8B2-4EFD-AA7B-A1CFBC91F938}"/>
              </a:ext>
            </a:extLst>
          </p:cNvPr>
          <p:cNvSpPr txBox="1"/>
          <p:nvPr/>
        </p:nvSpPr>
        <p:spPr>
          <a:xfrm>
            <a:off x="6197450" y="4081153"/>
            <a:ext cx="358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MSE between trained epsilon and sample from Standard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텍스트 상자 9">
                <a:extLst>
                  <a:ext uri="{FF2B5EF4-FFF2-40B4-BE49-F238E27FC236}">
                    <a16:creationId xmlns:a16="http://schemas.microsoft.com/office/drawing/2014/main" id="{AAD1AA26-25B8-4DF5-88ED-72EC54EB0288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419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  <m:acc>
                              <m:accPr>
                                <m:chr m:val="̅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𝐋</m:t>
                        </m:r>
                      </m:e>
                      <m:sub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𝐬𝐢𝐦𝐩𝐥𝐞</m:t>
                        </m:r>
                      </m:sub>
                    </m:sSub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텍스트 상자 9">
                <a:extLst>
                  <a:ext uri="{FF2B5EF4-FFF2-40B4-BE49-F238E27FC236}">
                    <a16:creationId xmlns:a16="http://schemas.microsoft.com/office/drawing/2014/main" id="{AAD1AA26-25B8-4DF5-88ED-72EC54EB0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419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30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Architecture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175250" y="795761"/>
            <a:ext cx="1044559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Backbone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PixelCNN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++, which is a U-Net based on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ResNet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U-Net with self attention, time representation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U-Net is shared through training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  <a:hlinkClick r:id="rId2"/>
              </a:rPr>
              <a:t>https://nn.labml.ai/diffusion/ddpm/unet.html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FF6801-F4A9-0B8F-330B-66E0D7E3A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5" y="1584658"/>
            <a:ext cx="5298228" cy="1838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FF2867-0F52-42B3-8D68-4DA5945524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" r="49988"/>
          <a:stretch/>
        </p:blipFill>
        <p:spPr>
          <a:xfrm>
            <a:off x="7061703" y="3370550"/>
            <a:ext cx="4971136" cy="24348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03823C-1E66-416F-B81D-AF1B7F870626}"/>
              </a:ext>
            </a:extLst>
          </p:cNvPr>
          <p:cNvSpPr/>
          <p:nvPr/>
        </p:nvSpPr>
        <p:spPr>
          <a:xfrm>
            <a:off x="8745113" y="5144782"/>
            <a:ext cx="284098" cy="2571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406930-F30D-4D35-8F43-49319683C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" r="-1"/>
          <a:stretch/>
        </p:blipFill>
        <p:spPr>
          <a:xfrm>
            <a:off x="229447" y="1539239"/>
            <a:ext cx="11733105" cy="28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Backward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694106"/>
                <a:ext cx="9905999" cy="445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Generating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	    Predicted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     direction pointing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  random noise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𝒂𝒍𝒍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:r>
                  <a:rPr kumimoji="1" lang="en-US" altLang="ko-KR" sz="2000" b="1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deterministic generative process with randomness from only t=T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Fast sampling</a:t>
                </a:r>
              </a:p>
            </p:txBody>
          </p:sp>
        </mc:Choice>
        <mc:Fallback xmlns="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694106"/>
                <a:ext cx="9905999" cy="4455194"/>
              </a:xfrm>
              <a:prstGeom prst="rect">
                <a:avLst/>
              </a:prstGeom>
              <a:blipFill>
                <a:blip r:embed="rId2"/>
                <a:stretch>
                  <a:fillRect l="-554" b="-1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958208E7-AF29-4D9E-AA1F-63EBD5A57B50}"/>
              </a:ext>
            </a:extLst>
          </p:cNvPr>
          <p:cNvSpPr/>
          <p:nvPr/>
        </p:nvSpPr>
        <p:spPr>
          <a:xfrm rot="16200000">
            <a:off x="3821467" y="1914372"/>
            <a:ext cx="183006" cy="1636842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F8B1ED5B-BA05-48C3-84B9-46B604A769ED}"/>
              </a:ext>
            </a:extLst>
          </p:cNvPr>
          <p:cNvSpPr/>
          <p:nvPr/>
        </p:nvSpPr>
        <p:spPr>
          <a:xfrm rot="16200000">
            <a:off x="6411513" y="1440257"/>
            <a:ext cx="183006" cy="2576875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CEA7ECB6-3C13-43F1-8412-7E44C64927CD}"/>
              </a:ext>
            </a:extLst>
          </p:cNvPr>
          <p:cNvSpPr/>
          <p:nvPr/>
        </p:nvSpPr>
        <p:spPr>
          <a:xfrm rot="16200000">
            <a:off x="8251242" y="2486240"/>
            <a:ext cx="183006" cy="484911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D893C2-4596-488C-B50E-89CBB0BE5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384"/>
          <a:stretch/>
        </p:blipFill>
        <p:spPr>
          <a:xfrm>
            <a:off x="4081666" y="4709198"/>
            <a:ext cx="8088941" cy="147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9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Experiments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798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𝜼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𝜼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</m:e>
                    </m:rad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If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𝜼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</m:e>
                    </m:rad>
                    <m:rad>
                      <m:radPr>
                        <m:degHide m:val="on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 same with DDPM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If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𝜼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 deterministic sampling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	 sample from subsequences of [1 … T]</a:t>
                </a: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798989"/>
              </a:xfrm>
              <a:prstGeom prst="rect">
                <a:avLst/>
              </a:prstGeom>
              <a:blipFill>
                <a:blip r:embed="rId2"/>
                <a:stretch>
                  <a:fillRect l="-58" b="-2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C2308CF-16DD-4BA6-A5A2-156320EE40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" r="-1"/>
          <a:stretch/>
        </p:blipFill>
        <p:spPr>
          <a:xfrm>
            <a:off x="6006518" y="1405015"/>
            <a:ext cx="6185482" cy="15147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FF34D3-AB6B-4AFA-A954-DE2A3E7E314E}"/>
              </a:ext>
            </a:extLst>
          </p:cNvPr>
          <p:cNvSpPr/>
          <p:nvPr/>
        </p:nvSpPr>
        <p:spPr>
          <a:xfrm>
            <a:off x="6294409" y="1996580"/>
            <a:ext cx="1574464" cy="176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119B0E-1475-4EE6-8DC0-34681BC385CF}"/>
              </a:ext>
            </a:extLst>
          </p:cNvPr>
          <p:cNvSpPr/>
          <p:nvPr/>
        </p:nvSpPr>
        <p:spPr>
          <a:xfrm>
            <a:off x="9315844" y="1888680"/>
            <a:ext cx="1203950" cy="176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2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DDIM – Experiments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3B6801-AB70-4232-AB9F-5BE7020C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48" y="892346"/>
            <a:ext cx="8383102" cy="51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65709D94-329D-4E07-B662-36CACEA99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841" y="1624269"/>
            <a:ext cx="5931545" cy="3960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345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𝒁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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eqArr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𝒎𝒂𝒙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e>
                    </m:eqAr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𝑵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 (MLE)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 is difficult</a:t>
                </a:r>
              </a:p>
              <a:p>
                <a:pPr>
                  <a:lnSpc>
                    <a:spcPct val="16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Explicit models, Implicit models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345211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Energy-based 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https://jaejunyoo.blogspot.com/2018/02/energy-based-generative-adversarial-nets-1.html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8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Given :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i.i.d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. samples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/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~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Task : Estimating the score	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Model : A trainable vector-valued function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: 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Objective : How to compare to vector fields of scores?</a:t>
                </a:r>
              </a:p>
              <a:p>
                <a:pPr>
                  <a:lnSpc>
                    <a:spcPct val="160000"/>
                  </a:lnSpc>
                </a:pPr>
                <a:endParaRPr kumimoji="1"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2527487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136EFF6-AF89-49C8-B96F-70A55F86039F}"/>
              </a:ext>
            </a:extLst>
          </p:cNvPr>
          <p:cNvCxnSpPr>
            <a:cxnSpLocks/>
          </p:cNvCxnSpPr>
          <p:nvPr/>
        </p:nvCxnSpPr>
        <p:spPr>
          <a:xfrm flipV="1">
            <a:off x="3245140" y="4244418"/>
            <a:ext cx="605407" cy="331073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488D973-E5AF-48F4-BA81-A68913D8D35E}"/>
              </a:ext>
            </a:extLst>
          </p:cNvPr>
          <p:cNvCxnSpPr>
            <a:cxnSpLocks/>
          </p:cNvCxnSpPr>
          <p:nvPr/>
        </p:nvCxnSpPr>
        <p:spPr>
          <a:xfrm flipV="1">
            <a:off x="3279396" y="4082384"/>
            <a:ext cx="854279" cy="76900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00343B-67FD-4DA7-9E6A-235D0B8A8E74}"/>
              </a:ext>
            </a:extLst>
          </p:cNvPr>
          <p:cNvCxnSpPr>
            <a:cxnSpLocks/>
          </p:cNvCxnSpPr>
          <p:nvPr/>
        </p:nvCxnSpPr>
        <p:spPr>
          <a:xfrm flipV="1">
            <a:off x="2266426" y="3908550"/>
            <a:ext cx="274740" cy="379602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7018A54-2FB9-4CE3-A022-297CA2A63D83}"/>
              </a:ext>
            </a:extLst>
          </p:cNvPr>
          <p:cNvCxnSpPr>
            <a:cxnSpLocks/>
          </p:cNvCxnSpPr>
          <p:nvPr/>
        </p:nvCxnSpPr>
        <p:spPr>
          <a:xfrm>
            <a:off x="2635541" y="4206737"/>
            <a:ext cx="274740" cy="234142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6582081-6663-4A53-B566-41FA0289D1C7}"/>
              </a:ext>
            </a:extLst>
          </p:cNvPr>
          <p:cNvCxnSpPr>
            <a:cxnSpLocks/>
          </p:cNvCxnSpPr>
          <p:nvPr/>
        </p:nvCxnSpPr>
        <p:spPr>
          <a:xfrm flipV="1">
            <a:off x="3043805" y="3582320"/>
            <a:ext cx="235591" cy="459894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4403E92-757D-46A4-89BF-F9935FFAA184}"/>
              </a:ext>
            </a:extLst>
          </p:cNvPr>
          <p:cNvCxnSpPr>
            <a:cxnSpLocks/>
          </p:cNvCxnSpPr>
          <p:nvPr/>
        </p:nvCxnSpPr>
        <p:spPr>
          <a:xfrm>
            <a:off x="2206305" y="4440879"/>
            <a:ext cx="702578" cy="121283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EF89DD2-3F98-4181-AA69-01ECC07070D0}"/>
              </a:ext>
            </a:extLst>
          </p:cNvPr>
          <p:cNvCxnSpPr>
            <a:cxnSpLocks/>
          </p:cNvCxnSpPr>
          <p:nvPr/>
        </p:nvCxnSpPr>
        <p:spPr>
          <a:xfrm>
            <a:off x="2403796" y="4657743"/>
            <a:ext cx="705375" cy="256339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CB9A176-E2F1-4F24-9442-3F478F6E36D6}"/>
              </a:ext>
            </a:extLst>
          </p:cNvPr>
          <p:cNvCxnSpPr>
            <a:cxnSpLocks/>
          </p:cNvCxnSpPr>
          <p:nvPr/>
        </p:nvCxnSpPr>
        <p:spPr>
          <a:xfrm flipV="1">
            <a:off x="3279396" y="4661476"/>
            <a:ext cx="224580" cy="581781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469389C-40E3-46BC-B9B1-28E1F4707043}"/>
              </a:ext>
            </a:extLst>
          </p:cNvPr>
          <p:cNvCxnSpPr>
            <a:cxnSpLocks/>
          </p:cNvCxnSpPr>
          <p:nvPr/>
        </p:nvCxnSpPr>
        <p:spPr>
          <a:xfrm>
            <a:off x="3591710" y="4636200"/>
            <a:ext cx="871234" cy="0"/>
          </a:xfrm>
          <a:prstGeom prst="straightConnector1">
            <a:avLst/>
          </a:prstGeom>
          <a:ln w="57150">
            <a:solidFill>
              <a:srgbClr val="FF000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DE593B-252E-4AC3-9132-F7D31433A48E}"/>
                  </a:ext>
                </a:extLst>
              </p:cNvPr>
              <p:cNvSpPr txBox="1"/>
              <p:nvPr/>
            </p:nvSpPr>
            <p:spPr>
              <a:xfrm>
                <a:off x="1857285" y="5370752"/>
                <a:ext cx="27757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ko-KR" altLang="en-US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𝛁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𝒙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𝒍𝒐𝒈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𝒅𝒂𝒕𝒂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</m:d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−</m:t>
                      </m:r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𝜽</m:t>
                          </m:r>
                        </m:sub>
                      </m:sSub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(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𝒙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3DE593B-252E-4AC3-9132-F7D31433A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285" y="5370752"/>
                <a:ext cx="2775709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B8E2958-0055-43C1-B137-46B07C8DCD0D}"/>
              </a:ext>
            </a:extLst>
          </p:cNvPr>
          <p:cNvCxnSpPr>
            <a:cxnSpLocks/>
          </p:cNvCxnSpPr>
          <p:nvPr/>
        </p:nvCxnSpPr>
        <p:spPr>
          <a:xfrm flipV="1">
            <a:off x="3245140" y="4360974"/>
            <a:ext cx="666225" cy="213217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E22F191-FD13-4D86-92ED-F25E6C6773E6}"/>
              </a:ext>
            </a:extLst>
          </p:cNvPr>
          <p:cNvCxnSpPr>
            <a:cxnSpLocks/>
          </p:cNvCxnSpPr>
          <p:nvPr/>
        </p:nvCxnSpPr>
        <p:spPr>
          <a:xfrm flipV="1">
            <a:off x="3279396" y="3942013"/>
            <a:ext cx="741026" cy="215970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4E6AF66-FAAA-4148-8EDB-B480C6DB1332}"/>
              </a:ext>
            </a:extLst>
          </p:cNvPr>
          <p:cNvCxnSpPr>
            <a:cxnSpLocks/>
          </p:cNvCxnSpPr>
          <p:nvPr/>
        </p:nvCxnSpPr>
        <p:spPr>
          <a:xfrm flipV="1">
            <a:off x="2266426" y="3942013"/>
            <a:ext cx="339055" cy="344838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29BD2AA-F52F-48BB-809B-9BCBCD67E6F1}"/>
              </a:ext>
            </a:extLst>
          </p:cNvPr>
          <p:cNvCxnSpPr>
            <a:cxnSpLocks/>
          </p:cNvCxnSpPr>
          <p:nvPr/>
        </p:nvCxnSpPr>
        <p:spPr>
          <a:xfrm>
            <a:off x="2635541" y="4205436"/>
            <a:ext cx="408264" cy="155538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D0594A3-8E84-40B8-BA83-82DC9E6BE0D3}"/>
              </a:ext>
            </a:extLst>
          </p:cNvPr>
          <p:cNvCxnSpPr>
            <a:cxnSpLocks/>
          </p:cNvCxnSpPr>
          <p:nvPr/>
        </p:nvCxnSpPr>
        <p:spPr>
          <a:xfrm flipV="1">
            <a:off x="3043805" y="3320938"/>
            <a:ext cx="70606" cy="719975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8A71D03-285B-4916-9F39-C6F4BAB3F76A}"/>
              </a:ext>
            </a:extLst>
          </p:cNvPr>
          <p:cNvCxnSpPr>
            <a:cxnSpLocks/>
          </p:cNvCxnSpPr>
          <p:nvPr/>
        </p:nvCxnSpPr>
        <p:spPr>
          <a:xfrm>
            <a:off x="2206305" y="4439578"/>
            <a:ext cx="580936" cy="0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4780919-F3AA-4A58-A5B2-D065A9337902}"/>
              </a:ext>
            </a:extLst>
          </p:cNvPr>
          <p:cNvCxnSpPr>
            <a:cxnSpLocks/>
          </p:cNvCxnSpPr>
          <p:nvPr/>
        </p:nvCxnSpPr>
        <p:spPr>
          <a:xfrm>
            <a:off x="2403796" y="4656442"/>
            <a:ext cx="480795" cy="346786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2F22D89-03AB-4A5E-BD87-20146026B1D4}"/>
              </a:ext>
            </a:extLst>
          </p:cNvPr>
          <p:cNvCxnSpPr>
            <a:cxnSpLocks/>
          </p:cNvCxnSpPr>
          <p:nvPr/>
        </p:nvCxnSpPr>
        <p:spPr>
          <a:xfrm flipV="1">
            <a:off x="3279396" y="4840507"/>
            <a:ext cx="312314" cy="401450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35CB091-B8C2-4C2F-8819-13DD263D348B}"/>
              </a:ext>
            </a:extLst>
          </p:cNvPr>
          <p:cNvCxnSpPr>
            <a:cxnSpLocks/>
          </p:cNvCxnSpPr>
          <p:nvPr/>
        </p:nvCxnSpPr>
        <p:spPr>
          <a:xfrm flipV="1">
            <a:off x="3591710" y="4560861"/>
            <a:ext cx="680382" cy="74038"/>
          </a:xfrm>
          <a:prstGeom prst="straightConnector1">
            <a:avLst/>
          </a:prstGeom>
          <a:ln w="57150">
            <a:solidFill>
              <a:srgbClr val="00B05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3D5F9CD-CB07-417F-B4C6-DB35A1077C8C}"/>
              </a:ext>
            </a:extLst>
          </p:cNvPr>
          <p:cNvCxnSpPr>
            <a:cxnSpLocks/>
          </p:cNvCxnSpPr>
          <p:nvPr/>
        </p:nvCxnSpPr>
        <p:spPr>
          <a:xfrm flipH="1" flipV="1">
            <a:off x="3109171" y="3323751"/>
            <a:ext cx="170226" cy="29777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445ADCB-7397-438B-A7F3-04A1C6FDBB95}"/>
              </a:ext>
            </a:extLst>
          </p:cNvPr>
          <p:cNvCxnSpPr>
            <a:cxnSpLocks/>
          </p:cNvCxnSpPr>
          <p:nvPr/>
        </p:nvCxnSpPr>
        <p:spPr>
          <a:xfrm flipH="1" flipV="1">
            <a:off x="4020422" y="3933374"/>
            <a:ext cx="103117" cy="16219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9B57B8A-2CC9-412B-865A-43395A814912}"/>
              </a:ext>
            </a:extLst>
          </p:cNvPr>
          <p:cNvCxnSpPr>
            <a:cxnSpLocks/>
          </p:cNvCxnSpPr>
          <p:nvPr/>
        </p:nvCxnSpPr>
        <p:spPr>
          <a:xfrm flipH="1" flipV="1">
            <a:off x="3850548" y="4248862"/>
            <a:ext cx="60817" cy="12248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F115485-2F71-4643-97C3-63B3B419D3E2}"/>
              </a:ext>
            </a:extLst>
          </p:cNvPr>
          <p:cNvCxnSpPr>
            <a:cxnSpLocks/>
          </p:cNvCxnSpPr>
          <p:nvPr/>
        </p:nvCxnSpPr>
        <p:spPr>
          <a:xfrm flipH="1" flipV="1">
            <a:off x="4276293" y="4560862"/>
            <a:ext cx="186651" cy="7403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203BCF6-746C-44D9-A8EA-3F98B2DE6952}"/>
              </a:ext>
            </a:extLst>
          </p:cNvPr>
          <p:cNvCxnSpPr>
            <a:cxnSpLocks/>
          </p:cNvCxnSpPr>
          <p:nvPr/>
        </p:nvCxnSpPr>
        <p:spPr>
          <a:xfrm flipH="1" flipV="1">
            <a:off x="3498385" y="4663015"/>
            <a:ext cx="93325" cy="17879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00DE3466-1ABA-4222-83F6-0A86845A40CF}"/>
              </a:ext>
            </a:extLst>
          </p:cNvPr>
          <p:cNvCxnSpPr>
            <a:cxnSpLocks/>
          </p:cNvCxnSpPr>
          <p:nvPr/>
        </p:nvCxnSpPr>
        <p:spPr>
          <a:xfrm>
            <a:off x="2793182" y="4437457"/>
            <a:ext cx="114826" cy="13673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BD8870C-8293-4809-AA63-94A74E26097A}"/>
              </a:ext>
            </a:extLst>
          </p:cNvPr>
          <p:cNvCxnSpPr>
            <a:cxnSpLocks/>
          </p:cNvCxnSpPr>
          <p:nvPr/>
        </p:nvCxnSpPr>
        <p:spPr>
          <a:xfrm flipV="1">
            <a:off x="2873666" y="4895716"/>
            <a:ext cx="227116" cy="8988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9A600CF-61E7-4F70-8895-C2BDA1B655FC}"/>
              </a:ext>
            </a:extLst>
          </p:cNvPr>
          <p:cNvCxnSpPr>
            <a:cxnSpLocks/>
          </p:cNvCxnSpPr>
          <p:nvPr/>
        </p:nvCxnSpPr>
        <p:spPr>
          <a:xfrm flipH="1" flipV="1">
            <a:off x="2506953" y="3895360"/>
            <a:ext cx="97979" cy="4535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C6DD5D3E-2629-4D33-BC95-A69B33168D9E}"/>
              </a:ext>
            </a:extLst>
          </p:cNvPr>
          <p:cNvCxnSpPr>
            <a:cxnSpLocks/>
          </p:cNvCxnSpPr>
          <p:nvPr/>
        </p:nvCxnSpPr>
        <p:spPr>
          <a:xfrm flipV="1">
            <a:off x="2911183" y="4354624"/>
            <a:ext cx="135796" cy="8332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sm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ADEE59-5E0E-449C-8E7F-8BB1FCD56CBA}"/>
                  </a:ext>
                </a:extLst>
              </p:cNvPr>
              <p:cNvSpPr txBox="1"/>
              <p:nvPr/>
            </p:nvSpPr>
            <p:spPr>
              <a:xfrm>
                <a:off x="4871813" y="3763945"/>
                <a:ext cx="7081708" cy="14419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Average Euclidean distance :</a:t>
                </a:r>
                <a:endParaRPr kumimoji="1" lang="en-US" altLang="ko-KR" sz="18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ko-KR" altLang="en-US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𝒅𝒂𝒕𝒂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ko-KR" altLang="en-US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𝛁</m:t>
                              </m:r>
                            </m:e>
                            <m:sub>
                              <m: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sub>
                          </m:sSub>
                          <m:r>
                            <a:rPr kumimoji="1" lang="en-US" altLang="ko-KR" sz="18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𝒍𝒐𝒈</m:t>
                          </m:r>
                          <m:r>
                            <a:rPr kumimoji="1" lang="en-US" altLang="ko-KR" sz="18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𝒅𝒂𝒕𝒂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</m:d>
                          <m:r>
                            <a:rPr kumimoji="1" lang="en-US" altLang="ko-KR" sz="18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18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sz="18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→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𝑭𝒊𝒔𝒉𝒆𝒓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kumimoji="1" lang="en-US" altLang="ko-KR" sz="18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𝑫𝒊𝒗𝒆𝒓𝒈𝒆𝒏𝒄𝒆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	</a:t>
                </a:r>
                <a:r>
                  <a:rPr lang="en-US" altLang="ko-KR" b="1" dirty="0"/>
                  <a:t>If Fisher Divergence is 0, distributions are the same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0ADEE59-5E0E-449C-8E7F-8BB1FCD56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13" y="3763945"/>
                <a:ext cx="7081708" cy="1441933"/>
              </a:xfrm>
              <a:prstGeom prst="rect">
                <a:avLst/>
              </a:prstGeom>
              <a:blipFill>
                <a:blip r:embed="rId6"/>
                <a:stretch>
                  <a:fillRect l="-688" t="-2110" b="-54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28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424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Given :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i.i.d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. samples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/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~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Task : Estimating the score	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Model : A trainable vector-valued function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: 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Objective : How to compare to vector fields of scores?</a:t>
                </a: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𝑭𝒊𝒔𝒉𝒆𝒓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𝒅𝒊𝒗𝒆𝒓𝒈𝒆𝒏𝒄𝒆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 minimize</a:t>
                </a:r>
              </a:p>
              <a:p>
                <a:pPr marL="342900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Integration by parts</a:t>
                </a:r>
              </a:p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ko-KR" altLang="en-US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𝒅𝒂𝒕𝒂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</m:num>
                            <m:den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p>
                          </m:sSubSup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𝒕𝒓𝒂𝒄𝒆</m:t>
                          </m:r>
                          <m:d>
                            <m:d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ko-KR" altLang="en-US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𝛁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𝜽</m:t>
                                  </m:r>
                                </m:sub>
                              </m:s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𝑺𝒄𝒐𝒓𝒆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𝒎𝒂𝒕𝒄𝒉𝒊𝒏𝒈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Hyv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ä</m:t>
                          </m:r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rinen</m:t>
                          </m:r>
                          <m: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2005</m:t>
                          </m:r>
                        </m:e>
                      </m:d>
                    </m:oMath>
                  </m:oMathPara>
                </a14:m>
                <a:endParaRPr kumimoji="1"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4242059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75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9187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Recap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lphaU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lphaU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DDIM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lphaU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Score-based model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lphaU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Classifier Guidance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lphaU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Classifier-free guidance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Architecture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lphaU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Auto Encoder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lphaUcPeriod"/>
            </a:pP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UNet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lphaU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Attention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Results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Conclusion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Test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4411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367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50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Score Matching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50466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PR-385: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https://youtu.be/m0sehjymZNU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424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Given :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i.i.d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. samples	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⋯,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𝑵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/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~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sym typeface="Wingdings" panose="05000000000000000000" pitchFamily="2" charset="2"/>
                  </a:rPr>
                  <a:t>Task : Estimating the score	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Model : A trainable vector-valued function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: 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→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𝐷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Objective : How to compare to vector fields of scores?</a:t>
                </a: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∥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∥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bSup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𝑭𝒊𝒔𝒉𝒆𝒓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𝒅𝒊𝒗𝒆𝒓𝒈𝒆𝒏𝒄𝒆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 minimize</a:t>
                </a:r>
              </a:p>
              <a:p>
                <a:pPr marL="342900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Integration by parts</a:t>
                </a:r>
              </a:p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𝑴𝒊𝒏𝒊𝒎𝒊𝒛𝒆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ko-KR" altLang="en-US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𝒅𝒂𝒕𝒂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</m:num>
                            <m:den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</m:d>
                          <m:sSubSup>
                            <m:sSubSup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∥</m:t>
                              </m:r>
                            </m:e>
                            <m: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𝟐</m:t>
                              </m:r>
                            </m:sup>
                          </m:sSubSup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kumimoji="1" lang="en-US" altLang="ko-KR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𝒕𝒓𝒂𝒄𝒆</m:t>
                          </m:r>
                          <m:d>
                            <m:dPr>
                              <m:ctrlP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ko-KR" altLang="en-US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𝛁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𝜽</m:t>
                                  </m:r>
                                </m:sub>
                              </m:sSub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(</m:t>
                              </m:r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  <m:r>
                                <a:rPr kumimoji="1" lang="en-US" altLang="ko-KR" sz="20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d>
                        <m:d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𝑺𝒄𝒐𝒓𝒆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𝒎𝒂𝒕𝒄𝒉𝒊𝒏𝒈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Hyv</m:t>
                          </m:r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ä</m:t>
                          </m:r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rinen</m:t>
                          </m:r>
                          <m:r>
                            <a:rPr kumimoji="1" lang="en-US" altLang="ko-KR" sz="2000" b="0" i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2005</m:t>
                          </m:r>
                        </m:e>
                      </m:d>
                    </m:oMath>
                  </m:oMathPara>
                </a14:m>
                <a:endParaRPr kumimoji="1"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4242059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395E6-83B0-4A62-98B5-10BB7ECBBE06}"/>
              </a:ext>
            </a:extLst>
          </p:cNvPr>
          <p:cNvSpPr/>
          <p:nvPr/>
        </p:nvSpPr>
        <p:spPr>
          <a:xfrm>
            <a:off x="3489995" y="4585184"/>
            <a:ext cx="1182673" cy="52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DD117F-D057-472E-9EB6-1AE1E81A5655}"/>
              </a:ext>
            </a:extLst>
          </p:cNvPr>
          <p:cNvSpPr/>
          <p:nvPr/>
        </p:nvSpPr>
        <p:spPr>
          <a:xfrm>
            <a:off x="4850326" y="4585184"/>
            <a:ext cx="1785366" cy="52011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056EE-CA3E-41DE-8EC3-59EF63C9CED7}"/>
              </a:ext>
            </a:extLst>
          </p:cNvPr>
          <p:cNvSpPr txBox="1"/>
          <p:nvPr/>
        </p:nvSpPr>
        <p:spPr>
          <a:xfrm>
            <a:off x="3413859" y="5156836"/>
            <a:ext cx="251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0</a:t>
            </a:r>
          </a:p>
          <a:p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 minima or maxima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30619-6AFE-4AD6-B279-CF7BBA73FCFE}"/>
              </a:ext>
            </a:extLst>
          </p:cNvPr>
          <p:cNvSpPr txBox="1"/>
          <p:nvPr/>
        </p:nvSpPr>
        <p:spPr>
          <a:xfrm>
            <a:off x="4774190" y="3908320"/>
            <a:ext cx="2517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sym typeface="Wingdings" panose="05000000000000000000" pitchFamily="2" charset="2"/>
              </a:rPr>
              <a:t>Second derivative Negative  maxima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1740BA4-AD71-4DAA-8A1A-616CDA3EEBC9}"/>
              </a:ext>
            </a:extLst>
          </p:cNvPr>
          <p:cNvCxnSpPr>
            <a:cxnSpLocks/>
          </p:cNvCxnSpPr>
          <p:nvPr/>
        </p:nvCxnSpPr>
        <p:spPr>
          <a:xfrm>
            <a:off x="5302619" y="5018328"/>
            <a:ext cx="1412506" cy="486496"/>
          </a:xfrm>
          <a:prstGeom prst="straightConnector1">
            <a:avLst/>
          </a:prstGeom>
          <a:ln w="38100">
            <a:solidFill>
              <a:srgbClr val="692E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75CC782-D0DC-4148-9969-6799F76996EB}"/>
              </a:ext>
            </a:extLst>
          </p:cNvPr>
          <p:cNvSpPr txBox="1"/>
          <p:nvPr/>
        </p:nvSpPr>
        <p:spPr>
          <a:xfrm>
            <a:off x="6869362" y="5180697"/>
            <a:ext cx="3962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7030A0"/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trace can be optimized by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7030A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Sliced score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7030A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Denoising score matching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4885D56-19B4-4FC5-B983-3C05D610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22" y="2597743"/>
            <a:ext cx="8941154" cy="347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62401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Procedure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Yang Song, [blog]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4"/>
                        </a:rPr>
                        <a:t>https://yang-song.net/blog/2021/score/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1" name="텍스트 상자 9">
            <a:extLst>
              <a:ext uri="{FF2B5EF4-FFF2-40B4-BE49-F238E27FC236}">
                <a16:creationId xmlns:a16="http://schemas.microsoft.com/office/drawing/2014/main" id="{47880403-B7BB-4107-89CE-F8B2F9AAEF2C}"/>
              </a:ext>
            </a:extLst>
          </p:cNvPr>
          <p:cNvSpPr txBox="1"/>
          <p:nvPr/>
        </p:nvSpPr>
        <p:spPr>
          <a:xfrm>
            <a:off x="1080000" y="1054833"/>
            <a:ext cx="9905999" cy="101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 distribution  Score matching  Score (vector field)</a:t>
            </a:r>
          </a:p>
          <a:p>
            <a:pPr>
              <a:lnSpc>
                <a:spcPct val="16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      Langevin Dynamics (MCMC, Gradient Ascent)  Sampling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7F8CB7D-C23E-462E-BDC7-8E14E82C0A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443" y="1121350"/>
            <a:ext cx="2015112" cy="20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66A4C3-6741-43C2-959A-7CEA6B13F980}"/>
              </a:ext>
            </a:extLst>
          </p:cNvPr>
          <p:cNvCxnSpPr>
            <a:cxnSpLocks/>
          </p:cNvCxnSpPr>
          <p:nvPr/>
        </p:nvCxnSpPr>
        <p:spPr>
          <a:xfrm flipV="1">
            <a:off x="8551464" y="2488105"/>
            <a:ext cx="1222218" cy="1296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0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561DAD-2D18-4307-AD92-B57C67365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707" y="3453168"/>
            <a:ext cx="7124767" cy="24038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883E468-0748-4F39-BBEE-26139BAEE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770" y="972952"/>
            <a:ext cx="7194282" cy="2427118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Annealed Langevin Dynamics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36734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https://slideslive.com/38957256/generative-modeling-by-estimating-gradients-of-the-data-distribution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22</a:t>
            </a:fld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8633B6C-DD57-4650-8A7C-C8E42C2EAD54}"/>
              </a:ext>
            </a:extLst>
          </p:cNvPr>
          <p:cNvCxnSpPr/>
          <p:nvPr/>
        </p:nvCxnSpPr>
        <p:spPr>
          <a:xfrm flipV="1">
            <a:off x="1313410" y="1729212"/>
            <a:ext cx="0" cy="16997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628A78-835D-43A1-BBB5-F7F1FACB4CD8}"/>
              </a:ext>
            </a:extLst>
          </p:cNvPr>
          <p:cNvSpPr txBox="1"/>
          <p:nvPr/>
        </p:nvSpPr>
        <p:spPr>
          <a:xfrm>
            <a:off x="1915135" y="1963292"/>
            <a:ext cx="56626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i="0" dirty="0">
                <a:solidFill>
                  <a:srgbClr val="FF0000"/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Slightly decreasing noise</a:t>
            </a:r>
          </a:p>
          <a:p>
            <a:endParaRPr kumimoji="1" lang="en-US" altLang="ko-KR" sz="1800" b="1" i="0" dirty="0">
              <a:solidFill>
                <a:srgbClr val="FF0000"/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kumimoji="1" lang="en-US" altLang="ko-KR" b="1" dirty="0">
                <a:solidFill>
                  <a:srgbClr val="FF000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Gaussian Perturbation</a:t>
            </a:r>
          </a:p>
          <a:p>
            <a:r>
              <a:rPr kumimoji="1" lang="en-US" altLang="ko-KR" b="1" dirty="0">
                <a:solidFill>
                  <a:srgbClr val="FF000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of multiple intensities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텍스트 상자 9">
            <a:extLst>
              <a:ext uri="{FF2B5EF4-FFF2-40B4-BE49-F238E27FC236}">
                <a16:creationId xmlns:a16="http://schemas.microsoft.com/office/drawing/2014/main" id="{769DA7D6-E5D6-4DC9-B694-28DD28627F85}"/>
              </a:ext>
            </a:extLst>
          </p:cNvPr>
          <p:cNvSpPr txBox="1"/>
          <p:nvPr/>
        </p:nvSpPr>
        <p:spPr>
          <a:xfrm>
            <a:off x="1080000" y="1054833"/>
            <a:ext cx="9905999" cy="297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Not adding noise to data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Adding Noise to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data</a:t>
            </a:r>
            <a:endParaRPr kumimoji="1"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88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1010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decreases as the step increases</a:t>
                </a: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Initial distribution with previous step output</a:t>
                </a:r>
              </a:p>
            </p:txBody>
          </p:sp>
        </mc:Choice>
        <mc:Fallback xmlns="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1010020"/>
              </a:xfrm>
              <a:prstGeom prst="rect">
                <a:avLst/>
              </a:prstGeom>
              <a:blipFill>
                <a:blip r:embed="rId3"/>
                <a:stretch>
                  <a:fillRect l="-554" b="-9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921888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NCSN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29962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https://slideslive.com/38957256/generative-modeling-by-estimating-gradients-of-the-data-distribution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553D5B-E5EF-498B-8D53-D2A475639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045" y="1328737"/>
            <a:ext cx="3400425" cy="420052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52CD8D-94F9-40F5-B129-0BEB4F80EA3A}"/>
              </a:ext>
            </a:extLst>
          </p:cNvPr>
          <p:cNvGrpSpPr/>
          <p:nvPr/>
        </p:nvGrpSpPr>
        <p:grpSpPr>
          <a:xfrm>
            <a:off x="1117193" y="2082959"/>
            <a:ext cx="6032251" cy="4085561"/>
            <a:chOff x="1117193" y="2082959"/>
            <a:chExt cx="6032251" cy="408556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E62253D-86CA-4B1E-8269-095F857E1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7895" y="2082959"/>
              <a:ext cx="5961549" cy="3911119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11D8CC1F-B34C-4598-9C16-C7F6E5093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67" r="71669"/>
            <a:stretch/>
          </p:blipFill>
          <p:spPr bwMode="auto">
            <a:xfrm>
              <a:off x="5290184" y="2487419"/>
              <a:ext cx="1859260" cy="3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57EA473-8719-43E5-8758-5586B7855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69" t="8267"/>
            <a:stretch/>
          </p:blipFill>
          <p:spPr bwMode="auto">
            <a:xfrm>
              <a:off x="1117193" y="2496817"/>
              <a:ext cx="1859261" cy="3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637EE142-35B6-4083-82BA-FAC826E8EE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59" t="8267" r="35509"/>
            <a:stretch/>
          </p:blipFill>
          <p:spPr bwMode="auto">
            <a:xfrm>
              <a:off x="3175953" y="2485156"/>
              <a:ext cx="1859260" cy="367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373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NCSN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https://slideslive.com/38957256/generative-modeling-by-estimating-gradients-of-the-data-distribution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697008F3-43E9-4EDE-A988-F4C2A207BB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4" y="2084309"/>
            <a:ext cx="8068147" cy="268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C8CCAC96-A904-4C4B-9997-C91EF3AA3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392" y="941140"/>
            <a:ext cx="2374167" cy="23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28C1BA3F-358E-464E-BBE0-6C6E8D2C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392" y="3629911"/>
            <a:ext cx="2374167" cy="23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1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499941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2979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Yang Song, [blog] Generative Modeling by Estimating Gradients of the Data Distribution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3"/>
                        </a:rPr>
                        <a:t>https://yang-song.net/blog/2021/score/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/>
              <p:nvPr/>
            </p:nvSpPr>
            <p:spPr>
              <a:xfrm>
                <a:off x="1080000" y="1054833"/>
                <a:ext cx="9905999" cy="3261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Scale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𝑳</m:t>
                    </m:r>
                  </m:oMath>
                </a14:m>
                <a:r>
                  <a:rPr kumimoji="1" lang="en-US" altLang="ko-KR" sz="2000" b="1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to infinity with infinitesimal changes between steps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??</a:t>
                </a:r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←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𝝐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</m:ra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6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𝝐</m:t>
                        </m:r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</m:ra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ko-KR" alt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6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i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160000"/>
                  </a:lnSpc>
                </a:pPr>
                <a:endParaRPr kumimoji="1" lang="en-US" altLang="ko-KR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3" name="텍스트 상자 9">
                <a:extLst>
                  <a:ext uri="{FF2B5EF4-FFF2-40B4-BE49-F238E27FC236}">
                    <a16:creationId xmlns:a16="http://schemas.microsoft.com/office/drawing/2014/main" id="{211CF8BF-3ED0-44DD-9FF9-2DB79D9C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54833"/>
                <a:ext cx="9905999" cy="3261086"/>
              </a:xfrm>
              <a:prstGeom prst="rect">
                <a:avLst/>
              </a:prstGeom>
              <a:blipFill>
                <a:blip r:embed="rId4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E0A2B310-78C8-477D-A4E0-070C5C203BD2}"/>
              </a:ext>
            </a:extLst>
          </p:cNvPr>
          <p:cNvSpPr/>
          <p:nvPr/>
        </p:nvSpPr>
        <p:spPr>
          <a:xfrm>
            <a:off x="2127565" y="2960484"/>
            <a:ext cx="1041149" cy="44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B8E21E-C2A5-4024-B22F-F8611F9A1FE8}"/>
              </a:ext>
            </a:extLst>
          </p:cNvPr>
          <p:cNvSpPr/>
          <p:nvPr/>
        </p:nvSpPr>
        <p:spPr>
          <a:xfrm>
            <a:off x="3384492" y="2962139"/>
            <a:ext cx="961172" cy="44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64EABC8-69CC-43C2-A512-FA0A67C444C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299580" y="3405759"/>
            <a:ext cx="348560" cy="279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5B29D61-A48B-4BE4-83DD-957064BA5A37}"/>
              </a:ext>
            </a:extLst>
          </p:cNvPr>
          <p:cNvSpPr txBox="1"/>
          <p:nvPr/>
        </p:nvSpPr>
        <p:spPr>
          <a:xfrm>
            <a:off x="239917" y="3684760"/>
            <a:ext cx="290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Drift (deterministic; ODE)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D888AA-44A2-4301-9029-0B71A124F01B}"/>
              </a:ext>
            </a:extLst>
          </p:cNvPr>
          <p:cNvCxnSpPr>
            <a:cxnSpLocks/>
          </p:cNvCxnSpPr>
          <p:nvPr/>
        </p:nvCxnSpPr>
        <p:spPr>
          <a:xfrm>
            <a:off x="3865078" y="3416498"/>
            <a:ext cx="697869" cy="2682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F008BE-7A2F-4A3F-9E47-5092E25EEBE9}"/>
              </a:ext>
            </a:extLst>
          </p:cNvPr>
          <p:cNvSpPr txBox="1"/>
          <p:nvPr/>
        </p:nvSpPr>
        <p:spPr>
          <a:xfrm>
            <a:off x="3705658" y="3684760"/>
            <a:ext cx="2906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Noise (stochastic)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B4B4310-616E-45DC-AE9B-E993745BB2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48" y="2064170"/>
            <a:ext cx="6263480" cy="22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97ADE9-9417-4A7E-AC0E-D25D918F0918}"/>
              </a:ext>
            </a:extLst>
          </p:cNvPr>
          <p:cNvSpPr txBox="1"/>
          <p:nvPr/>
        </p:nvSpPr>
        <p:spPr>
          <a:xfrm>
            <a:off x="1080000" y="4151826"/>
            <a:ext cx="8682274" cy="2048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kumimoji="1"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Stochastic Differential Equation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High quality samples with infinitesimal noises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SDE solver, ODE approximation  Faster!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Tractable likelihood estimation..?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And…</a:t>
            </a:r>
          </a:p>
        </p:txBody>
      </p:sp>
    </p:spTree>
    <p:extLst>
      <p:ext uri="{BB962C8B-B14F-4D97-AF65-F5344CB8AC3E}">
        <p14:creationId xmlns:p14="http://schemas.microsoft.com/office/powerpoint/2010/main" val="185851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641850"/>
                <a:ext cx="4758825" cy="614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DDPM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Diffusion process (Markovian)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Slightly  adding noise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Sampling (Markovian)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Slightly denoising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Loss with MSE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Standard Gaussian &lt;-&gt;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Discrete steps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641850"/>
                <a:ext cx="4758825" cy="6149889"/>
              </a:xfrm>
              <a:prstGeom prst="rect">
                <a:avLst/>
              </a:prstGeom>
              <a:blipFill>
                <a:blip r:embed="rId3"/>
                <a:stretch>
                  <a:fillRect l="-1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Comparison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12423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A2881-37F5-43A0-8398-2785714D7C04}"/>
              </a:ext>
            </a:extLst>
          </p:cNvPr>
          <p:cNvSpPr txBox="1"/>
          <p:nvPr/>
        </p:nvSpPr>
        <p:spPr>
          <a:xfrm>
            <a:off x="5407350" y="3324164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Same!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F0D26250-8BBE-4FDD-9615-6C729420EE08}"/>
                  </a:ext>
                </a:extLst>
              </p:cNvPr>
              <p:cNvSpPr txBox="1"/>
              <p:nvPr/>
            </p:nvSpPr>
            <p:spPr>
              <a:xfrm>
                <a:off x="6353175" y="641850"/>
                <a:ext cx="4758825" cy="6149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Score-based through SDE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Data distribution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Large noise to small noise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Score function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Sampling (Annealed Langevin)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Slightly denoising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Loss with MSE</a:t>
                </a: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ko-KR" altLang="en-US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𝒅𝒂𝒕𝒂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&lt;-&gt;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𝒔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Continuous  Solver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F0D26250-8BBE-4FDD-9615-6C729420E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75" y="641850"/>
                <a:ext cx="4758825" cy="6149889"/>
              </a:xfrm>
              <a:prstGeom prst="rect">
                <a:avLst/>
              </a:prstGeom>
              <a:blipFill>
                <a:blip r:embed="rId4"/>
                <a:stretch>
                  <a:fillRect l="-1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13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00408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Tractable Likelihood Estimation?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6667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Song, Yang, and Stefano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Ermon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 "Generative modeling by estimating gradients of the data distribution." Advances in neural information processing systems 32 (2019).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909376-8B99-45A3-8F79-E0B2E66C5922}"/>
              </a:ext>
            </a:extLst>
          </p:cNvPr>
          <p:cNvSpPr/>
          <p:nvPr/>
        </p:nvSpPr>
        <p:spPr>
          <a:xfrm>
            <a:off x="1602463" y="803602"/>
            <a:ext cx="5794218" cy="200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상자 9">
            <a:extLst>
              <a:ext uri="{FF2B5EF4-FFF2-40B4-BE49-F238E27FC236}">
                <a16:creationId xmlns:a16="http://schemas.microsoft.com/office/drawing/2014/main" id="{211CF8BF-3ED0-44DD-9FF9-2DB79D9C0285}"/>
              </a:ext>
            </a:extLst>
          </p:cNvPr>
          <p:cNvSpPr txBox="1"/>
          <p:nvPr/>
        </p:nvSpPr>
        <p:spPr>
          <a:xfrm>
            <a:off x="1080000" y="1054833"/>
            <a:ext cx="9905999" cy="494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Deterministic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2AEDCC-B154-49EA-9D11-F10EDEB16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01" y="803602"/>
            <a:ext cx="10007730" cy="47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277621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Score-based through SDE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</a:rPr>
                  <a:t>  (SDE)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latin typeface="Noto Sans CJK KR Medium" panose="020B0600000000000000" pitchFamily="34" charset="-127"/>
                  </a:rPr>
                  <a:t>Eliminate noise term</a:t>
                </a:r>
              </a:p>
            </p:txBody>
          </p:sp>
        </mc:Choice>
        <mc:Fallback xmlns="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blipFill>
                <a:blip r:embed="rId2"/>
                <a:stretch>
                  <a:fillRect l="-554" b="-31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14C25EC5-DF2A-4662-888C-731B8BC78A13}"/>
              </a:ext>
            </a:extLst>
          </p:cNvPr>
          <p:cNvSpPr/>
          <p:nvPr/>
        </p:nvSpPr>
        <p:spPr>
          <a:xfrm>
            <a:off x="5781675" y="2143125"/>
            <a:ext cx="981075" cy="45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E058B5-58E1-4281-A380-BE9C12CC42F5}"/>
              </a:ext>
            </a:extLst>
          </p:cNvPr>
          <p:cNvSpPr/>
          <p:nvPr/>
        </p:nvSpPr>
        <p:spPr>
          <a:xfrm>
            <a:off x="8058151" y="1203320"/>
            <a:ext cx="609600" cy="457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25725-C2F5-4639-B063-6CFC699F6E04}"/>
              </a:ext>
            </a:extLst>
          </p:cNvPr>
          <p:cNvSpPr txBox="1"/>
          <p:nvPr/>
        </p:nvSpPr>
        <p:spPr>
          <a:xfrm>
            <a:off x="6762750" y="1740253"/>
            <a:ext cx="1402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Noto Sans CJK KR Medium" panose="020B0600000000000000" pitchFamily="34" charset="-127"/>
              </a:rPr>
              <a:t>Noise term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79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</a:rPr>
                  <a:t> </a:t>
                </a: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Probability Flow ODE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</p:txBody>
          </p:sp>
        </mc:Choice>
        <mc:Fallback xmlns="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blipFill>
                <a:blip r:embed="rId2"/>
                <a:stretch>
                  <a:fillRect l="-554" b="-3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012622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Score-based through SDE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8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1949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56966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Score-Based Generative Modeling through Stochastic Differential Equations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13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3026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</a:rPr>
                  <a:t> </a:t>
                </a: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Probability Flow ODE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</p:txBody>
          </p:sp>
        </mc:Choice>
        <mc:Fallback xmlns="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blipFill>
                <a:blip r:embed="rId2"/>
                <a:stretch>
                  <a:fillRect l="-554" b="-3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Score-based through SDE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A675D35C-D1AF-4B65-BFC8-8F3CE584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2" y="3200918"/>
            <a:ext cx="72866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0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4913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</a:rPr>
                  <a:t> </a:t>
                </a: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Deterministic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ko-KR" sz="2000" b="1" dirty="0">
                    <a:latin typeface="Noto Sans CJK KR Medium" panose="020B0600000000000000" pitchFamily="34" charset="-127"/>
                    <a:sym typeface="Wingdings" panose="05000000000000000000" pitchFamily="2" charset="2"/>
                  </a:rPr>
                  <a:t> Probability Flow ODE</a:t>
                </a:r>
                <a:endParaRPr lang="en-US" altLang="ko-KR" sz="2000" b="1" dirty="0">
                  <a:latin typeface="Noto Sans CJK KR Medium" panose="020B0600000000000000" pitchFamily="34" charset="-127"/>
                </a:endParaRPr>
              </a:p>
            </p:txBody>
          </p:sp>
        </mc:Choice>
        <mc:Fallback xmlns="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513131"/>
                <a:ext cx="9905999" cy="2687787"/>
              </a:xfrm>
              <a:prstGeom prst="rect">
                <a:avLst/>
              </a:prstGeom>
              <a:blipFill>
                <a:blip r:embed="rId2"/>
                <a:stretch>
                  <a:fillRect l="-554" b="-3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Score-based through SDE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2B25BDE-6C15-4C42-A01F-A40DF97F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985" y="3429000"/>
            <a:ext cx="6387016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0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855295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Probability Flow ODE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A30F0FD-9046-4663-8D6E-CF86BA90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83"/>
          <a:stretch/>
        </p:blipFill>
        <p:spPr>
          <a:xfrm>
            <a:off x="381000" y="792848"/>
            <a:ext cx="11449050" cy="53777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51ACC9-1B06-4AF1-85C7-2B9D740BB3B5}"/>
              </a:ext>
            </a:extLst>
          </p:cNvPr>
          <p:cNvSpPr/>
          <p:nvPr/>
        </p:nvSpPr>
        <p:spPr>
          <a:xfrm>
            <a:off x="381000" y="5981700"/>
            <a:ext cx="157162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79F8D-F42E-4E87-8088-31B309829CB1}"/>
              </a:ext>
            </a:extLst>
          </p:cNvPr>
          <p:cNvSpPr/>
          <p:nvPr/>
        </p:nvSpPr>
        <p:spPr>
          <a:xfrm>
            <a:off x="11525596" y="5969902"/>
            <a:ext cx="37147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6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8678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2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83612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Neural ODE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51ACC9-1B06-4AF1-85C7-2B9D740BB3B5}"/>
              </a:ext>
            </a:extLst>
          </p:cNvPr>
          <p:cNvSpPr/>
          <p:nvPr/>
        </p:nvSpPr>
        <p:spPr>
          <a:xfrm>
            <a:off x="381000" y="5981700"/>
            <a:ext cx="157162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79F8D-F42E-4E87-8088-31B309829CB1}"/>
              </a:ext>
            </a:extLst>
          </p:cNvPr>
          <p:cNvSpPr/>
          <p:nvPr/>
        </p:nvSpPr>
        <p:spPr>
          <a:xfrm>
            <a:off x="11525596" y="5969902"/>
            <a:ext cx="37147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9">
                <a:extLst>
                  <a:ext uri="{FF2B5EF4-FFF2-40B4-BE49-F238E27FC236}">
                    <a16:creationId xmlns:a16="http://schemas.microsoft.com/office/drawing/2014/main" id="{3C12CC85-B6FC-42BF-B651-670E9051FF40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730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𝒅𝒕</m:t>
                    </m:r>
                  </m:oMath>
                </a14:m>
                <a:r>
                  <a:rPr kumimoji="1" lang="en-US" altLang="ko-KR" sz="20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 Neural ODE (as in DDIM)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Exact likelihood computation via instantaneous change-of-variable</a:t>
                </a:r>
              </a:p>
              <a:p>
                <a:pPr lvl="1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𝒍𝒐𝒈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𝒛</m:t>
                          </m:r>
                        </m:e>
                      </m:d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Noto Sans CJK KR DemiLight" charset="-127"/>
                          <a:sym typeface="Wingdings" panose="05000000000000000000" pitchFamily="2" charset="2"/>
                        </a:rPr>
                        <m:t> →    </m:t>
                      </m:r>
                      <m:nary>
                        <m:naryPr>
                          <m:subHide m:val="on"/>
                          <m:supHide m:val="on"/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/>
                        <m:sup/>
                        <m:e/>
                      </m:nary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→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𝒍𝒐𝒈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𝒑</m:t>
                          </m:r>
                        </m:e>
                        <m:sub>
                          <m:r>
                            <a:rPr kumimoji="1" lang="en-US" altLang="ko-KR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𝟎</m:t>
                          </m:r>
                        </m:sub>
                      </m:sSub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𝒙</m:t>
                      </m:r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텍스트 상자 9">
                <a:extLst>
                  <a:ext uri="{FF2B5EF4-FFF2-40B4-BE49-F238E27FC236}">
                    <a16:creationId xmlns:a16="http://schemas.microsoft.com/office/drawing/2014/main" id="{3C12CC85-B6FC-42BF-B651-670E9051F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730141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57209285-040C-44D3-8600-E8724E2512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48" t="50819" r="3597" b="24055"/>
          <a:stretch/>
        </p:blipFill>
        <p:spPr>
          <a:xfrm>
            <a:off x="916247" y="2191404"/>
            <a:ext cx="7540711" cy="14251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A77F45-0D20-4474-AB1D-640818EAD1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393" b="10249"/>
          <a:stretch/>
        </p:blipFill>
        <p:spPr>
          <a:xfrm>
            <a:off x="8765308" y="995398"/>
            <a:ext cx="3426691" cy="299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6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PR-400: Score-based Generative Modeling Through Stochastic Differential Equations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2"/>
                        </a:rPr>
                        <a:t>https://youtu.be/uG2ceFnUeQU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690CB86-4AC3-43F4-9947-31D13756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094511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Uniquely Identifiable Encoding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051ACC9-1B06-4AF1-85C7-2B9D740BB3B5}"/>
              </a:ext>
            </a:extLst>
          </p:cNvPr>
          <p:cNvSpPr/>
          <p:nvPr/>
        </p:nvSpPr>
        <p:spPr>
          <a:xfrm>
            <a:off x="381000" y="5981700"/>
            <a:ext cx="157162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179F8D-F42E-4E87-8088-31B309829CB1}"/>
              </a:ext>
            </a:extLst>
          </p:cNvPr>
          <p:cNvSpPr/>
          <p:nvPr/>
        </p:nvSpPr>
        <p:spPr>
          <a:xfrm>
            <a:off x="11525596" y="5969902"/>
            <a:ext cx="371475" cy="185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306BDB-E731-44E3-9F7C-D84484E71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41"/>
          <a:stretch/>
        </p:blipFill>
        <p:spPr>
          <a:xfrm>
            <a:off x="-1" y="1040354"/>
            <a:ext cx="12192000" cy="503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1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864701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Conditional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1310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Apply conditional probability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𝒚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1310615"/>
              </a:xfrm>
              <a:prstGeom prst="rect">
                <a:avLst/>
              </a:prstGeom>
              <a:blipFill>
                <a:blip r:embed="rId2"/>
                <a:stretch>
                  <a:fillRect l="-58" b="-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7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Conditional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1310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Apply conditional probability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𝒚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1310615"/>
              </a:xfrm>
              <a:prstGeom prst="rect">
                <a:avLst/>
              </a:prstGeom>
              <a:blipFill>
                <a:blip r:embed="rId2"/>
                <a:stretch>
                  <a:fillRect l="-58" b="-3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8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Conditional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2005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Apply conditional probability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𝒚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𝒚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2005421"/>
              </a:xfrm>
              <a:prstGeom prst="rect">
                <a:avLst/>
              </a:prstGeom>
              <a:blipFill>
                <a:blip r:embed="rId2"/>
                <a:stretch>
                  <a:fillRect l="-58" b="-1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A2E377A-6BC6-4E1E-BF0C-3EF3744E1C52}"/>
              </a:ext>
            </a:extLst>
          </p:cNvPr>
          <p:cNvCxnSpPr>
            <a:cxnSpLocks/>
          </p:cNvCxnSpPr>
          <p:nvPr/>
        </p:nvCxnSpPr>
        <p:spPr>
          <a:xfrm flipH="1">
            <a:off x="4128380" y="2344848"/>
            <a:ext cx="860079" cy="3349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920E3F-E480-4B2D-A842-74D27FF4C215}"/>
              </a:ext>
            </a:extLst>
          </p:cNvPr>
          <p:cNvCxnSpPr>
            <a:cxnSpLocks/>
          </p:cNvCxnSpPr>
          <p:nvPr/>
        </p:nvCxnSpPr>
        <p:spPr>
          <a:xfrm>
            <a:off x="4988459" y="2344848"/>
            <a:ext cx="1721745" cy="375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4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Conditional Generation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2005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Apply conditional probability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𝒚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𝒚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2005421"/>
              </a:xfrm>
              <a:prstGeom prst="rect">
                <a:avLst/>
              </a:prstGeom>
              <a:blipFill>
                <a:blip r:embed="rId2"/>
                <a:stretch>
                  <a:fillRect l="-58" b="-1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A2E377A-6BC6-4E1E-BF0C-3EF3744E1C52}"/>
              </a:ext>
            </a:extLst>
          </p:cNvPr>
          <p:cNvCxnSpPr>
            <a:cxnSpLocks/>
          </p:cNvCxnSpPr>
          <p:nvPr/>
        </p:nvCxnSpPr>
        <p:spPr>
          <a:xfrm flipH="1">
            <a:off x="4128380" y="2344848"/>
            <a:ext cx="860079" cy="3349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2920E3F-E480-4B2D-A842-74D27FF4C215}"/>
              </a:ext>
            </a:extLst>
          </p:cNvPr>
          <p:cNvCxnSpPr>
            <a:cxnSpLocks/>
          </p:cNvCxnSpPr>
          <p:nvPr/>
        </p:nvCxnSpPr>
        <p:spPr>
          <a:xfrm>
            <a:off x="4988459" y="2344848"/>
            <a:ext cx="1721745" cy="375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5D96827-499C-4B32-A18B-0D1773407777}"/>
              </a:ext>
            </a:extLst>
          </p:cNvPr>
          <p:cNvCxnSpPr>
            <a:cxnSpLocks/>
          </p:cNvCxnSpPr>
          <p:nvPr/>
        </p:nvCxnSpPr>
        <p:spPr>
          <a:xfrm>
            <a:off x="4199299" y="3085421"/>
            <a:ext cx="0" cy="3435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A5CFA35-EFE7-4439-813C-168193F41819}"/>
              </a:ext>
            </a:extLst>
          </p:cNvPr>
          <p:cNvCxnSpPr>
            <a:cxnSpLocks/>
          </p:cNvCxnSpPr>
          <p:nvPr/>
        </p:nvCxnSpPr>
        <p:spPr>
          <a:xfrm>
            <a:off x="6663505" y="3065277"/>
            <a:ext cx="0" cy="3435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33E0C3-5515-4016-9250-3CE6E6ECC539}"/>
              </a:ext>
            </a:extLst>
          </p:cNvPr>
          <p:cNvSpPr txBox="1"/>
          <p:nvPr/>
        </p:nvSpPr>
        <p:spPr>
          <a:xfrm>
            <a:off x="3323377" y="3491016"/>
            <a:ext cx="175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B05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Unconditional score function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74DA2E-7655-461B-BE45-7F2DEA814154}"/>
              </a:ext>
            </a:extLst>
          </p:cNvPr>
          <p:cNvSpPr txBox="1"/>
          <p:nvPr/>
        </p:nvSpPr>
        <p:spPr>
          <a:xfrm>
            <a:off x="5720060" y="3481399"/>
            <a:ext cx="1980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Not related with Score function</a:t>
            </a:r>
          </a:p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 Classifier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6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095860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5319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1225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For class-conditional modeling of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train an extra classifier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Mix its gradient with the diffusion / score model during sampling</a:t>
                </a: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1225464"/>
              </a:xfrm>
              <a:prstGeom prst="rect">
                <a:avLst/>
              </a:prstGeom>
              <a:blipFill>
                <a:blip r:embed="rId3"/>
                <a:stretch>
                  <a:fillRect l="-525" b="-7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A11C640-7459-4661-91BC-A3024717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387" y="3092647"/>
            <a:ext cx="9669224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9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56966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Score-Based Generative Modeling through Stochastic Differential Equations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524D5-DB6A-C6B5-4415-7479463C8263}"/>
              </a:ext>
            </a:extLst>
          </p:cNvPr>
          <p:cNvSpPr/>
          <p:nvPr/>
        </p:nvSpPr>
        <p:spPr>
          <a:xfrm>
            <a:off x="709743" y="2760185"/>
            <a:ext cx="574063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6A51FC-FD52-7B86-5A0F-601C34A5D844}"/>
              </a:ext>
            </a:extLst>
          </p:cNvPr>
          <p:cNvSpPr/>
          <p:nvPr/>
        </p:nvSpPr>
        <p:spPr>
          <a:xfrm>
            <a:off x="8291846" y="2790706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113162-FD4C-4E0C-9372-EB989631348E}"/>
              </a:ext>
            </a:extLst>
          </p:cNvPr>
          <p:cNvSpPr/>
          <p:nvPr/>
        </p:nvSpPr>
        <p:spPr>
          <a:xfrm>
            <a:off x="8297391" y="3292683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19AE6F3-D23A-4D0F-8EC4-3E4299DD0C2E}"/>
              </a:ext>
            </a:extLst>
          </p:cNvPr>
          <p:cNvSpPr/>
          <p:nvPr/>
        </p:nvSpPr>
        <p:spPr>
          <a:xfrm>
            <a:off x="8631869" y="4174685"/>
            <a:ext cx="2558641" cy="791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3F02BC-DEF2-43AA-A8F8-59B2F16CDACA}"/>
              </a:ext>
            </a:extLst>
          </p:cNvPr>
          <p:cNvSpPr/>
          <p:nvPr/>
        </p:nvSpPr>
        <p:spPr>
          <a:xfrm>
            <a:off x="8631868" y="5147035"/>
            <a:ext cx="2558641" cy="5547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D2FFB4-FAD4-432A-8E0C-2839BB3BD246}"/>
              </a:ext>
            </a:extLst>
          </p:cNvPr>
          <p:cNvSpPr/>
          <p:nvPr/>
        </p:nvSpPr>
        <p:spPr>
          <a:xfrm>
            <a:off x="10689367" y="3326155"/>
            <a:ext cx="870324" cy="5547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3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1225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For class-conditional modeling of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train an extra classifier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Mix its gradient with the diffusion / score model during sampling</a:t>
                </a: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1225464"/>
              </a:xfrm>
              <a:prstGeom prst="rect">
                <a:avLst/>
              </a:prstGeom>
              <a:blipFill>
                <a:blip r:embed="rId3"/>
                <a:stretch>
                  <a:fillRect l="-525" b="-79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A11C640-7459-4661-91BC-A3024717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387" y="3092647"/>
            <a:ext cx="9669224" cy="27912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4059FE-3458-47D2-BDF0-505006777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436" y="881298"/>
            <a:ext cx="78962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3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For class-conditional modeling of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train an extra classifier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blipFill>
                <a:blip r:embed="rId3"/>
                <a:stretch>
                  <a:fillRect l="-525" b="-17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06A9823E-BD25-4F24-94EA-8CA3F40B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49" y="3964691"/>
            <a:ext cx="6648322" cy="19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1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For class-conditional modeling of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train an extra classifier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blipFill>
                <a:blip r:embed="rId3"/>
                <a:stretch>
                  <a:fillRect l="-525" b="-17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9">
                <a:extLst>
                  <a:ext uri="{FF2B5EF4-FFF2-40B4-BE49-F238E27FC236}">
                    <a16:creationId xmlns:a16="http://schemas.microsoft.com/office/drawing/2014/main" id="{24C9B5FA-0DF6-44CE-9482-764F44B65269}"/>
                  </a:ext>
                </a:extLst>
              </p:cNvPr>
              <p:cNvSpPr txBox="1"/>
              <p:nvPr/>
            </p:nvSpPr>
            <p:spPr>
              <a:xfrm>
                <a:off x="2075881" y="1393102"/>
                <a:ext cx="10445596" cy="1389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𝒄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𝒄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텍스트 상자 9">
                <a:extLst>
                  <a:ext uri="{FF2B5EF4-FFF2-40B4-BE49-F238E27FC236}">
                    <a16:creationId xmlns:a16="http://schemas.microsoft.com/office/drawing/2014/main" id="{24C9B5FA-0DF6-44CE-9482-764F44B65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81" y="1393102"/>
                <a:ext cx="10445596" cy="1389868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ED934E4-BF2D-4D70-B9AB-001FE6EE40FC}"/>
              </a:ext>
            </a:extLst>
          </p:cNvPr>
          <p:cNvCxnSpPr>
            <a:cxnSpLocks/>
          </p:cNvCxnSpPr>
          <p:nvPr/>
        </p:nvCxnSpPr>
        <p:spPr>
          <a:xfrm flipH="1">
            <a:off x="5314384" y="2005077"/>
            <a:ext cx="860079" cy="3349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841C3FC-5B7A-4C63-9EE2-82FE15749328}"/>
              </a:ext>
            </a:extLst>
          </p:cNvPr>
          <p:cNvCxnSpPr>
            <a:cxnSpLocks/>
          </p:cNvCxnSpPr>
          <p:nvPr/>
        </p:nvCxnSpPr>
        <p:spPr>
          <a:xfrm>
            <a:off x="6174463" y="2005077"/>
            <a:ext cx="1721745" cy="375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825B49-87A3-471F-A113-DB52E8E13E67}"/>
              </a:ext>
            </a:extLst>
          </p:cNvPr>
          <p:cNvCxnSpPr>
            <a:cxnSpLocks/>
          </p:cNvCxnSpPr>
          <p:nvPr/>
        </p:nvCxnSpPr>
        <p:spPr>
          <a:xfrm>
            <a:off x="5385303" y="2745650"/>
            <a:ext cx="0" cy="3435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F0E86B-9FA0-4E29-A62D-2844551117AF}"/>
              </a:ext>
            </a:extLst>
          </p:cNvPr>
          <p:cNvCxnSpPr>
            <a:cxnSpLocks/>
          </p:cNvCxnSpPr>
          <p:nvPr/>
        </p:nvCxnSpPr>
        <p:spPr>
          <a:xfrm>
            <a:off x="7849509" y="2725506"/>
            <a:ext cx="0" cy="3435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093C59-8088-4709-8E6D-F73F4A9F0B41}"/>
              </a:ext>
            </a:extLst>
          </p:cNvPr>
          <p:cNvSpPr txBox="1"/>
          <p:nvPr/>
        </p:nvSpPr>
        <p:spPr>
          <a:xfrm>
            <a:off x="4509381" y="3151245"/>
            <a:ext cx="175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B05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Unconditional score function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F3D4FD-1C10-4A28-8B22-F68A26669514}"/>
              </a:ext>
            </a:extLst>
          </p:cNvPr>
          <p:cNvSpPr txBox="1"/>
          <p:nvPr/>
        </p:nvSpPr>
        <p:spPr>
          <a:xfrm>
            <a:off x="6906064" y="3141628"/>
            <a:ext cx="1980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Not related with Score function</a:t>
            </a:r>
          </a:p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 Classifier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61D553F-6CDF-453E-99F2-9515E04E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849" y="3964691"/>
            <a:ext cx="6648322" cy="19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4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For class-conditional modeling of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train an extra classifier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blipFill>
                <a:blip r:embed="rId3"/>
                <a:stretch>
                  <a:fillRect l="-525" b="-17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ED934E4-BF2D-4D70-B9AB-001FE6EE40FC}"/>
              </a:ext>
            </a:extLst>
          </p:cNvPr>
          <p:cNvCxnSpPr>
            <a:cxnSpLocks/>
          </p:cNvCxnSpPr>
          <p:nvPr/>
        </p:nvCxnSpPr>
        <p:spPr>
          <a:xfrm flipH="1">
            <a:off x="5314384" y="2005077"/>
            <a:ext cx="860079" cy="3349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841C3FC-5B7A-4C63-9EE2-82FE15749328}"/>
              </a:ext>
            </a:extLst>
          </p:cNvPr>
          <p:cNvCxnSpPr>
            <a:cxnSpLocks/>
          </p:cNvCxnSpPr>
          <p:nvPr/>
        </p:nvCxnSpPr>
        <p:spPr>
          <a:xfrm>
            <a:off x="6174463" y="2005077"/>
            <a:ext cx="1721745" cy="375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825B49-87A3-471F-A113-DB52E8E13E67}"/>
              </a:ext>
            </a:extLst>
          </p:cNvPr>
          <p:cNvCxnSpPr>
            <a:cxnSpLocks/>
          </p:cNvCxnSpPr>
          <p:nvPr/>
        </p:nvCxnSpPr>
        <p:spPr>
          <a:xfrm>
            <a:off x="5385303" y="2745650"/>
            <a:ext cx="0" cy="3435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F0E86B-9FA0-4E29-A62D-2844551117AF}"/>
              </a:ext>
            </a:extLst>
          </p:cNvPr>
          <p:cNvCxnSpPr>
            <a:cxnSpLocks/>
          </p:cNvCxnSpPr>
          <p:nvPr/>
        </p:nvCxnSpPr>
        <p:spPr>
          <a:xfrm>
            <a:off x="7849509" y="2725506"/>
            <a:ext cx="0" cy="3435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093C59-8088-4709-8E6D-F73F4A9F0B41}"/>
              </a:ext>
            </a:extLst>
          </p:cNvPr>
          <p:cNvSpPr txBox="1"/>
          <p:nvPr/>
        </p:nvSpPr>
        <p:spPr>
          <a:xfrm>
            <a:off x="4509381" y="3151245"/>
            <a:ext cx="175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B05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Unconditional score function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F3D4FD-1C10-4A28-8B22-F68A26669514}"/>
              </a:ext>
            </a:extLst>
          </p:cNvPr>
          <p:cNvSpPr txBox="1"/>
          <p:nvPr/>
        </p:nvSpPr>
        <p:spPr>
          <a:xfrm>
            <a:off x="6906064" y="3141628"/>
            <a:ext cx="1980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Not related with Score function</a:t>
            </a:r>
          </a:p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 Classifier</a:t>
            </a:r>
            <a:endParaRPr lang="ko-KR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텍스트 상자 9">
                <a:extLst>
                  <a:ext uri="{FF2B5EF4-FFF2-40B4-BE49-F238E27FC236}">
                    <a16:creationId xmlns:a16="http://schemas.microsoft.com/office/drawing/2014/main" id="{DF83930A-9E08-4129-9014-999A7F17C0BE}"/>
                  </a:ext>
                </a:extLst>
              </p:cNvPr>
              <p:cNvSpPr txBox="1"/>
              <p:nvPr/>
            </p:nvSpPr>
            <p:spPr>
              <a:xfrm>
                <a:off x="2075881" y="1393102"/>
                <a:ext cx="10445596" cy="1389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𝒄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𝒄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텍스트 상자 9">
                <a:extLst>
                  <a:ext uri="{FF2B5EF4-FFF2-40B4-BE49-F238E27FC236}">
                    <a16:creationId xmlns:a16="http://schemas.microsoft.com/office/drawing/2014/main" id="{DF83930A-9E08-4129-9014-999A7F17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81" y="1393102"/>
                <a:ext cx="10445596" cy="1389868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A74208E5-7BB1-4543-A8E4-3CC8A67B4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849" y="3964691"/>
            <a:ext cx="6648322" cy="191917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27238F-9D95-4687-8BA9-17FF91E29477}"/>
              </a:ext>
            </a:extLst>
          </p:cNvPr>
          <p:cNvSpPr/>
          <p:nvPr/>
        </p:nvSpPr>
        <p:spPr>
          <a:xfrm>
            <a:off x="7365665" y="5232903"/>
            <a:ext cx="129558" cy="1720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758F34-B05F-4479-A287-6B130BD059C1}"/>
              </a:ext>
            </a:extLst>
          </p:cNvPr>
          <p:cNvSpPr/>
          <p:nvPr/>
        </p:nvSpPr>
        <p:spPr>
          <a:xfrm>
            <a:off x="7892890" y="5232903"/>
            <a:ext cx="1102519" cy="1720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For class-conditional modeling of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train an extra classifier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blipFill>
                <a:blip r:embed="rId3"/>
                <a:stretch>
                  <a:fillRect l="-525" b="-17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A11C640-7459-4661-91BC-A3024717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49" y="3964691"/>
            <a:ext cx="6648322" cy="191917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ED934E4-BF2D-4D70-B9AB-001FE6EE40FC}"/>
              </a:ext>
            </a:extLst>
          </p:cNvPr>
          <p:cNvCxnSpPr>
            <a:cxnSpLocks/>
          </p:cNvCxnSpPr>
          <p:nvPr/>
        </p:nvCxnSpPr>
        <p:spPr>
          <a:xfrm flipH="1">
            <a:off x="5314384" y="2005077"/>
            <a:ext cx="860079" cy="3349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841C3FC-5B7A-4C63-9EE2-82FE15749328}"/>
              </a:ext>
            </a:extLst>
          </p:cNvPr>
          <p:cNvCxnSpPr>
            <a:cxnSpLocks/>
          </p:cNvCxnSpPr>
          <p:nvPr/>
        </p:nvCxnSpPr>
        <p:spPr>
          <a:xfrm>
            <a:off x="6174463" y="2005077"/>
            <a:ext cx="1721745" cy="3757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825B49-87A3-471F-A113-DB52E8E13E67}"/>
              </a:ext>
            </a:extLst>
          </p:cNvPr>
          <p:cNvCxnSpPr>
            <a:cxnSpLocks/>
          </p:cNvCxnSpPr>
          <p:nvPr/>
        </p:nvCxnSpPr>
        <p:spPr>
          <a:xfrm>
            <a:off x="5385303" y="2745650"/>
            <a:ext cx="0" cy="3435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F0E86B-9FA0-4E29-A62D-2844551117AF}"/>
              </a:ext>
            </a:extLst>
          </p:cNvPr>
          <p:cNvCxnSpPr>
            <a:cxnSpLocks/>
          </p:cNvCxnSpPr>
          <p:nvPr/>
        </p:nvCxnSpPr>
        <p:spPr>
          <a:xfrm>
            <a:off x="7849509" y="2725506"/>
            <a:ext cx="0" cy="3435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093C59-8088-4709-8E6D-F73F4A9F0B41}"/>
              </a:ext>
            </a:extLst>
          </p:cNvPr>
          <p:cNvSpPr txBox="1"/>
          <p:nvPr/>
        </p:nvSpPr>
        <p:spPr>
          <a:xfrm>
            <a:off x="4509381" y="3151245"/>
            <a:ext cx="175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B05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Unconditional score function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F3D4FD-1C10-4A28-8B22-F68A26669514}"/>
              </a:ext>
            </a:extLst>
          </p:cNvPr>
          <p:cNvSpPr txBox="1"/>
          <p:nvPr/>
        </p:nvSpPr>
        <p:spPr>
          <a:xfrm>
            <a:off x="6906064" y="3141628"/>
            <a:ext cx="1980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Not related with Score function</a:t>
            </a:r>
          </a:p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 Classifier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067680-CA30-4A11-88D5-486901853912}"/>
              </a:ext>
            </a:extLst>
          </p:cNvPr>
          <p:cNvSpPr/>
          <p:nvPr/>
        </p:nvSpPr>
        <p:spPr>
          <a:xfrm>
            <a:off x="7365665" y="5232903"/>
            <a:ext cx="129558" cy="1720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BDF7C-9BCB-4838-89C5-5AE05D983913}"/>
              </a:ext>
            </a:extLst>
          </p:cNvPr>
          <p:cNvSpPr/>
          <p:nvPr/>
        </p:nvSpPr>
        <p:spPr>
          <a:xfrm>
            <a:off x="7892890" y="5232903"/>
            <a:ext cx="1102519" cy="1720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텍스트 상자 9">
                <a:extLst>
                  <a:ext uri="{FF2B5EF4-FFF2-40B4-BE49-F238E27FC236}">
                    <a16:creationId xmlns:a16="http://schemas.microsoft.com/office/drawing/2014/main" id="{DF83930A-9E08-4129-9014-999A7F17C0BE}"/>
                  </a:ext>
                </a:extLst>
              </p:cNvPr>
              <p:cNvSpPr txBox="1"/>
              <p:nvPr/>
            </p:nvSpPr>
            <p:spPr>
              <a:xfrm>
                <a:off x="2075881" y="1393102"/>
                <a:ext cx="10445596" cy="1389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𝒄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𝒄</m:t>
                            </m:r>
                            <m:r>
                              <a:rPr kumimoji="1" lang="en-US" altLang="ko-K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𝒈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𝒅𝒘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텍스트 상자 9">
                <a:extLst>
                  <a:ext uri="{FF2B5EF4-FFF2-40B4-BE49-F238E27FC236}">
                    <a16:creationId xmlns:a16="http://schemas.microsoft.com/office/drawing/2014/main" id="{DF83930A-9E08-4129-9014-999A7F17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81" y="1393102"/>
                <a:ext cx="10445596" cy="1389868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C2C04C-CA11-4462-9B87-9FD97D252178}"/>
              </a:ext>
            </a:extLst>
          </p:cNvPr>
          <p:cNvSpPr/>
          <p:nvPr/>
        </p:nvSpPr>
        <p:spPr>
          <a:xfrm>
            <a:off x="7638330" y="5229508"/>
            <a:ext cx="129558" cy="17201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9A98E9-10C9-4919-B9FA-1E268D07EDE1}"/>
              </a:ext>
            </a:extLst>
          </p:cNvPr>
          <p:cNvSpPr txBox="1"/>
          <p:nvPr/>
        </p:nvSpPr>
        <p:spPr>
          <a:xfrm>
            <a:off x="7312567" y="5401523"/>
            <a:ext cx="110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7030A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scaling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93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For class-conditional modeling of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train an extra classifier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blipFill>
                <a:blip r:embed="rId3"/>
                <a:stretch>
                  <a:fillRect l="-525" b="-17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A11C640-7459-4661-91BC-A3024717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49" y="3964691"/>
            <a:ext cx="6648322" cy="1919171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825B49-87A3-471F-A113-DB52E8E13E67}"/>
              </a:ext>
            </a:extLst>
          </p:cNvPr>
          <p:cNvCxnSpPr>
            <a:cxnSpLocks/>
          </p:cNvCxnSpPr>
          <p:nvPr/>
        </p:nvCxnSpPr>
        <p:spPr>
          <a:xfrm>
            <a:off x="5385303" y="2745650"/>
            <a:ext cx="0" cy="3435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F0E86B-9FA0-4E29-A62D-2844551117AF}"/>
              </a:ext>
            </a:extLst>
          </p:cNvPr>
          <p:cNvCxnSpPr>
            <a:cxnSpLocks/>
          </p:cNvCxnSpPr>
          <p:nvPr/>
        </p:nvCxnSpPr>
        <p:spPr>
          <a:xfrm>
            <a:off x="7849509" y="2725506"/>
            <a:ext cx="0" cy="3435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093C59-8088-4709-8E6D-F73F4A9F0B41}"/>
              </a:ext>
            </a:extLst>
          </p:cNvPr>
          <p:cNvSpPr txBox="1"/>
          <p:nvPr/>
        </p:nvSpPr>
        <p:spPr>
          <a:xfrm>
            <a:off x="4509381" y="3151245"/>
            <a:ext cx="175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B05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Unconditional score function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F3D4FD-1C10-4A28-8B22-F68A26669514}"/>
              </a:ext>
            </a:extLst>
          </p:cNvPr>
          <p:cNvSpPr txBox="1"/>
          <p:nvPr/>
        </p:nvSpPr>
        <p:spPr>
          <a:xfrm>
            <a:off x="6906064" y="3141628"/>
            <a:ext cx="1980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Not related with Score function</a:t>
            </a:r>
          </a:p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 Classifier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067680-CA30-4A11-88D5-486901853912}"/>
              </a:ext>
            </a:extLst>
          </p:cNvPr>
          <p:cNvSpPr/>
          <p:nvPr/>
        </p:nvSpPr>
        <p:spPr>
          <a:xfrm>
            <a:off x="7365665" y="5232903"/>
            <a:ext cx="129558" cy="1720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BDF7C-9BCB-4838-89C5-5AE05D983913}"/>
              </a:ext>
            </a:extLst>
          </p:cNvPr>
          <p:cNvSpPr/>
          <p:nvPr/>
        </p:nvSpPr>
        <p:spPr>
          <a:xfrm>
            <a:off x="7892890" y="5232903"/>
            <a:ext cx="1102519" cy="1720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텍스트 상자 9">
                <a:extLst>
                  <a:ext uri="{FF2B5EF4-FFF2-40B4-BE49-F238E27FC236}">
                    <a16:creationId xmlns:a16="http://schemas.microsoft.com/office/drawing/2014/main" id="{DF83930A-9E08-4129-9014-999A7F17C0BE}"/>
                  </a:ext>
                </a:extLst>
              </p:cNvPr>
              <p:cNvSpPr txBox="1"/>
              <p:nvPr/>
            </p:nvSpPr>
            <p:spPr>
              <a:xfrm>
                <a:off x="2075881" y="2035895"/>
                <a:ext cx="10445596" cy="610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rgbClr val="FF0000"/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𝒄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𝜸</m:t>
                        </m:r>
                        <m:r>
                          <a:rPr kumimoji="1"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4" name="텍스트 상자 9">
                <a:extLst>
                  <a:ext uri="{FF2B5EF4-FFF2-40B4-BE49-F238E27FC236}">
                    <a16:creationId xmlns:a16="http://schemas.microsoft.com/office/drawing/2014/main" id="{DF83930A-9E08-4129-9014-999A7F17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81" y="2035895"/>
                <a:ext cx="10445596" cy="610808"/>
              </a:xfrm>
              <a:prstGeom prst="rect">
                <a:avLst/>
              </a:prstGeom>
              <a:blipFill>
                <a:blip r:embed="rId5"/>
                <a:stretch>
                  <a:fillRect b="-1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C2C04C-CA11-4462-9B87-9FD97D252178}"/>
              </a:ext>
            </a:extLst>
          </p:cNvPr>
          <p:cNvSpPr/>
          <p:nvPr/>
        </p:nvSpPr>
        <p:spPr>
          <a:xfrm>
            <a:off x="7638330" y="5229508"/>
            <a:ext cx="129558" cy="17201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9A98E9-10C9-4919-B9FA-1E268D07EDE1}"/>
              </a:ext>
            </a:extLst>
          </p:cNvPr>
          <p:cNvSpPr txBox="1"/>
          <p:nvPr/>
        </p:nvSpPr>
        <p:spPr>
          <a:xfrm>
            <a:off x="7312567" y="5401523"/>
            <a:ext cx="110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7030A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scaling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5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For class-conditional modeling of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train an extra classifier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blipFill>
                <a:blip r:embed="rId3"/>
                <a:stretch>
                  <a:fillRect l="-525" b="-17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A11C640-7459-4661-91BC-A3024717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49" y="3964691"/>
            <a:ext cx="6648322" cy="1919171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825B49-87A3-471F-A113-DB52E8E13E67}"/>
              </a:ext>
            </a:extLst>
          </p:cNvPr>
          <p:cNvCxnSpPr>
            <a:cxnSpLocks/>
          </p:cNvCxnSpPr>
          <p:nvPr/>
        </p:nvCxnSpPr>
        <p:spPr>
          <a:xfrm>
            <a:off x="5385303" y="2745650"/>
            <a:ext cx="0" cy="3435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F0E86B-9FA0-4E29-A62D-2844551117AF}"/>
              </a:ext>
            </a:extLst>
          </p:cNvPr>
          <p:cNvCxnSpPr>
            <a:cxnSpLocks/>
          </p:cNvCxnSpPr>
          <p:nvPr/>
        </p:nvCxnSpPr>
        <p:spPr>
          <a:xfrm>
            <a:off x="7849509" y="2725506"/>
            <a:ext cx="0" cy="3435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093C59-8088-4709-8E6D-F73F4A9F0B41}"/>
              </a:ext>
            </a:extLst>
          </p:cNvPr>
          <p:cNvSpPr txBox="1"/>
          <p:nvPr/>
        </p:nvSpPr>
        <p:spPr>
          <a:xfrm>
            <a:off x="4509381" y="3151245"/>
            <a:ext cx="175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B05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Unconditional score function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F3D4FD-1C10-4A28-8B22-F68A26669514}"/>
              </a:ext>
            </a:extLst>
          </p:cNvPr>
          <p:cNvSpPr txBox="1"/>
          <p:nvPr/>
        </p:nvSpPr>
        <p:spPr>
          <a:xfrm>
            <a:off x="6906064" y="3141628"/>
            <a:ext cx="1980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Not related with Score function</a:t>
            </a:r>
          </a:p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 Classifier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067680-CA30-4A11-88D5-486901853912}"/>
              </a:ext>
            </a:extLst>
          </p:cNvPr>
          <p:cNvSpPr/>
          <p:nvPr/>
        </p:nvSpPr>
        <p:spPr>
          <a:xfrm>
            <a:off x="7365665" y="5232903"/>
            <a:ext cx="129558" cy="1720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BDF7C-9BCB-4838-89C5-5AE05D983913}"/>
              </a:ext>
            </a:extLst>
          </p:cNvPr>
          <p:cNvSpPr/>
          <p:nvPr/>
        </p:nvSpPr>
        <p:spPr>
          <a:xfrm>
            <a:off x="7892890" y="5232903"/>
            <a:ext cx="1102519" cy="1720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C2C04C-CA11-4462-9B87-9FD97D252178}"/>
              </a:ext>
            </a:extLst>
          </p:cNvPr>
          <p:cNvSpPr/>
          <p:nvPr/>
        </p:nvSpPr>
        <p:spPr>
          <a:xfrm>
            <a:off x="7638330" y="5229508"/>
            <a:ext cx="129558" cy="17201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9A98E9-10C9-4919-B9FA-1E268D07EDE1}"/>
              </a:ext>
            </a:extLst>
          </p:cNvPr>
          <p:cNvSpPr txBox="1"/>
          <p:nvPr/>
        </p:nvSpPr>
        <p:spPr>
          <a:xfrm>
            <a:off x="7312567" y="5401523"/>
            <a:ext cx="110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7030A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scaling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3B89A6-D53B-4926-978A-E0EE2CBB2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69" y="3995752"/>
            <a:ext cx="5316753" cy="1568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텍스트 상자 9">
                <a:extLst>
                  <a:ext uri="{FF2B5EF4-FFF2-40B4-BE49-F238E27FC236}">
                    <a16:creationId xmlns:a16="http://schemas.microsoft.com/office/drawing/2014/main" id="{91217DC7-BE2D-4190-AD37-C995BA53923B}"/>
                  </a:ext>
                </a:extLst>
              </p:cNvPr>
              <p:cNvSpPr txBox="1"/>
              <p:nvPr/>
            </p:nvSpPr>
            <p:spPr>
              <a:xfrm>
                <a:off x="2075881" y="2035895"/>
                <a:ext cx="10445596" cy="610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rgbClr val="FF0000"/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𝒄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𝜸</m:t>
                        </m:r>
                        <m:r>
                          <a:rPr kumimoji="1"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8" name="텍스트 상자 9">
                <a:extLst>
                  <a:ext uri="{FF2B5EF4-FFF2-40B4-BE49-F238E27FC236}">
                    <a16:creationId xmlns:a16="http://schemas.microsoft.com/office/drawing/2014/main" id="{91217DC7-BE2D-4190-AD37-C995BA53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81" y="2035895"/>
                <a:ext cx="10445596" cy="610808"/>
              </a:xfrm>
              <a:prstGeom prst="rect">
                <a:avLst/>
              </a:prstGeom>
              <a:blipFill>
                <a:blip r:embed="rId6"/>
                <a:stretch>
                  <a:fillRect b="-1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71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For class-conditional modeling of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train an extra classifier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810713"/>
                <a:ext cx="10445596" cy="610808"/>
              </a:xfrm>
              <a:prstGeom prst="rect">
                <a:avLst/>
              </a:prstGeom>
              <a:blipFill>
                <a:blip r:embed="rId3"/>
                <a:stretch>
                  <a:fillRect l="-525" b="-17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A11C640-7459-4661-91BC-A30247175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849" y="3964691"/>
            <a:ext cx="6648322" cy="1919171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825B49-87A3-471F-A113-DB52E8E13E67}"/>
              </a:ext>
            </a:extLst>
          </p:cNvPr>
          <p:cNvCxnSpPr>
            <a:cxnSpLocks/>
          </p:cNvCxnSpPr>
          <p:nvPr/>
        </p:nvCxnSpPr>
        <p:spPr>
          <a:xfrm>
            <a:off x="5385303" y="2745650"/>
            <a:ext cx="0" cy="34357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F0E86B-9FA0-4E29-A62D-2844551117AF}"/>
              </a:ext>
            </a:extLst>
          </p:cNvPr>
          <p:cNvCxnSpPr>
            <a:cxnSpLocks/>
          </p:cNvCxnSpPr>
          <p:nvPr/>
        </p:nvCxnSpPr>
        <p:spPr>
          <a:xfrm>
            <a:off x="7849509" y="2725506"/>
            <a:ext cx="0" cy="34357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093C59-8088-4709-8E6D-F73F4A9F0B41}"/>
              </a:ext>
            </a:extLst>
          </p:cNvPr>
          <p:cNvSpPr txBox="1"/>
          <p:nvPr/>
        </p:nvSpPr>
        <p:spPr>
          <a:xfrm>
            <a:off x="4509381" y="3151245"/>
            <a:ext cx="1751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B05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Unconditional score function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F3D4FD-1C10-4A28-8B22-F68A26669514}"/>
              </a:ext>
            </a:extLst>
          </p:cNvPr>
          <p:cNvSpPr txBox="1"/>
          <p:nvPr/>
        </p:nvSpPr>
        <p:spPr>
          <a:xfrm>
            <a:off x="6906064" y="3141628"/>
            <a:ext cx="1980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Not related with Score function</a:t>
            </a:r>
          </a:p>
          <a:p>
            <a:r>
              <a:rPr kumimoji="1" lang="en-US" altLang="ko-KR" b="1" dirty="0">
                <a:solidFill>
                  <a:srgbClr val="0070C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 Classifier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4067680-CA30-4A11-88D5-486901853912}"/>
              </a:ext>
            </a:extLst>
          </p:cNvPr>
          <p:cNvSpPr/>
          <p:nvPr/>
        </p:nvSpPr>
        <p:spPr>
          <a:xfrm>
            <a:off x="7365665" y="5232903"/>
            <a:ext cx="129558" cy="1720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BDF7C-9BCB-4838-89C5-5AE05D983913}"/>
              </a:ext>
            </a:extLst>
          </p:cNvPr>
          <p:cNvSpPr/>
          <p:nvPr/>
        </p:nvSpPr>
        <p:spPr>
          <a:xfrm>
            <a:off x="7892890" y="5232903"/>
            <a:ext cx="1102519" cy="1720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C2C04C-CA11-4462-9B87-9FD97D252178}"/>
              </a:ext>
            </a:extLst>
          </p:cNvPr>
          <p:cNvSpPr/>
          <p:nvPr/>
        </p:nvSpPr>
        <p:spPr>
          <a:xfrm>
            <a:off x="7638330" y="5229508"/>
            <a:ext cx="129558" cy="17201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9A98E9-10C9-4919-B9FA-1E268D07EDE1}"/>
              </a:ext>
            </a:extLst>
          </p:cNvPr>
          <p:cNvSpPr txBox="1"/>
          <p:nvPr/>
        </p:nvSpPr>
        <p:spPr>
          <a:xfrm>
            <a:off x="7312567" y="5401523"/>
            <a:ext cx="110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7030A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scaling</a:t>
            </a:r>
            <a:endParaRPr lang="ko-KR" altLang="en-US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3B89A6-D53B-4926-978A-E0EE2CBB2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69" y="3995752"/>
            <a:ext cx="5316753" cy="1568667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DA49CC-0735-4453-9607-544F1C5488CC}"/>
              </a:ext>
            </a:extLst>
          </p:cNvPr>
          <p:cNvCxnSpPr>
            <a:cxnSpLocks/>
          </p:cNvCxnSpPr>
          <p:nvPr/>
        </p:nvCxnSpPr>
        <p:spPr>
          <a:xfrm>
            <a:off x="766526" y="983706"/>
            <a:ext cx="0" cy="204274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B442E1-8C28-48AF-BD4C-5D784E7EB550}"/>
              </a:ext>
            </a:extLst>
          </p:cNvPr>
          <p:cNvSpPr txBox="1"/>
          <p:nvPr/>
        </p:nvSpPr>
        <p:spPr>
          <a:xfrm>
            <a:off x="47307" y="3026277"/>
            <a:ext cx="3284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206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Diversity – Fidelity tradeoff</a:t>
            </a:r>
          </a:p>
          <a:p>
            <a:r>
              <a:rPr kumimoji="1" lang="en-US" altLang="ko-KR" b="1" dirty="0">
                <a:solidFill>
                  <a:srgbClr val="00206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Conditional Generation</a:t>
            </a:r>
            <a:endParaRPr lang="ko-KR" alt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텍스트 상자 9">
                <a:extLst>
                  <a:ext uri="{FF2B5EF4-FFF2-40B4-BE49-F238E27FC236}">
                    <a16:creationId xmlns:a16="http://schemas.microsoft.com/office/drawing/2014/main" id="{F23E7033-2829-4235-8D90-A759A7884DD8}"/>
                  </a:ext>
                </a:extLst>
              </p:cNvPr>
              <p:cNvSpPr txBox="1"/>
              <p:nvPr/>
            </p:nvSpPr>
            <p:spPr>
              <a:xfrm>
                <a:off x="2075881" y="2035895"/>
                <a:ext cx="10445596" cy="610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rgbClr val="FF0000"/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𝒄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𝜸</m:t>
                        </m:r>
                        <m:r>
                          <a:rPr kumimoji="1" lang="en-US" altLang="ko-KR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𝒄</m:t>
                        </m:r>
                        <m:r>
                          <a:rPr kumimoji="1" lang="en-US" altLang="ko-KR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9" name="텍스트 상자 9">
                <a:extLst>
                  <a:ext uri="{FF2B5EF4-FFF2-40B4-BE49-F238E27FC236}">
                    <a16:creationId xmlns:a16="http://schemas.microsoft.com/office/drawing/2014/main" id="{F23E7033-2829-4235-8D90-A759A7884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81" y="2035895"/>
                <a:ext cx="10445596" cy="610808"/>
              </a:xfrm>
              <a:prstGeom prst="rect">
                <a:avLst/>
              </a:prstGeom>
              <a:blipFill>
                <a:blip r:embed="rId6"/>
                <a:stretch>
                  <a:fillRect b="-1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56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Dhariwal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Prafulla, and Alexander Nichol. "Diffusion models beat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on image synthesis." Advances in Neural Information Processing Systems 34 (2021): 8780-8794.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11C640-7459-4661-91BC-A30247175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760" y="1294318"/>
            <a:ext cx="6648322" cy="1919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424E82-6F43-4104-A07D-5DD96E4E1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97" y="3767579"/>
            <a:ext cx="6894009" cy="20574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4A352D-25C6-492B-A4E2-AFD60DE7FC62}"/>
              </a:ext>
            </a:extLst>
          </p:cNvPr>
          <p:cNvSpPr/>
          <p:nvPr/>
        </p:nvSpPr>
        <p:spPr>
          <a:xfrm>
            <a:off x="2100404" y="4805364"/>
            <a:ext cx="190122" cy="273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78387C-4DBF-40B2-ACCE-1FE9EA14D8EB}"/>
              </a:ext>
            </a:extLst>
          </p:cNvPr>
          <p:cNvSpPr/>
          <p:nvPr/>
        </p:nvSpPr>
        <p:spPr>
          <a:xfrm>
            <a:off x="3393540" y="4805364"/>
            <a:ext cx="1178460" cy="273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870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106113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Free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689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Classifier Guidance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Pretrained model + Classifier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Classifier should identify class with noisy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Can we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(U-net) with condition?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 Classifier Free Guidance</a:t>
                </a: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689728"/>
              </a:xfrm>
              <a:prstGeom prst="rect">
                <a:avLst/>
              </a:prstGeom>
              <a:blipFill>
                <a:blip r:embed="rId3"/>
                <a:stretch>
                  <a:fillRect l="-583" b="-2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8F9098C9-3AF9-404A-BCEC-6C41339587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8" t="66429" r="40672" b="24637"/>
          <a:stretch/>
        </p:blipFill>
        <p:spPr>
          <a:xfrm>
            <a:off x="6482280" y="2087313"/>
            <a:ext cx="5709719" cy="2737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D76FA2-13B9-47F7-A463-2477E3140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457" y="3358837"/>
            <a:ext cx="6333002" cy="27893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CF29F1-1E43-420A-88CA-6D0EB28B988F}"/>
              </a:ext>
            </a:extLst>
          </p:cNvPr>
          <p:cNvSpPr/>
          <p:nvPr/>
        </p:nvSpPr>
        <p:spPr>
          <a:xfrm>
            <a:off x="11393849" y="2058922"/>
            <a:ext cx="264750" cy="302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08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https://lilianweng.github.io/posts/2021-07-11-diffusion-models/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5A9A48EE-398B-0C38-E820-D2B013363550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Representative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19" y="812236"/>
            <a:ext cx="7569232" cy="523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D0045F-A0EF-474D-0AE9-E48FE3246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63" y="3489856"/>
            <a:ext cx="2324424" cy="2314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E08595-9216-9BC3-E425-A119C77058FF}"/>
                  </a:ext>
                </a:extLst>
              </p:cNvPr>
              <p:cNvSpPr txBox="1"/>
              <p:nvPr/>
            </p:nvSpPr>
            <p:spPr>
              <a:xfrm>
                <a:off x="1916096" y="5647933"/>
                <a:ext cx="5261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E08595-9216-9BC3-E425-A119C770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96" y="5647933"/>
                <a:ext cx="52610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57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Free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889881"/>
                <a:ext cx="10445596" cy="5182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Classifier Free Guidance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/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𝜸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𝜸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rgbClr val="FF0000"/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𝒚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) −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𝜸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𝜸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𝛁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| </m:t>
                            </m:r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𝒚</m:t>
                            </m:r>
                          </m:e>
                        </m:d>
                        <m:r>
                          <m:rPr>
                            <m:nor/>
                          </m:rPr>
                          <a:rPr kumimoji="1" lang="en-US" altLang="ko-KR" sz="2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/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𝜸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𝜸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𝜸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/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Set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𝝎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𝜸</m:t>
                    </m:r>
                  </m:oMath>
                </a14:m>
                <a:endParaRPr kumimoji="1" lang="en-US" altLang="ko-KR" sz="2000" b="1" dirty="0">
                  <a:solidFill>
                    <a:schemeClr val="tx1"/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𝜸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d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kumimoji="1" lang="en-US" altLang="ko-KR" sz="2000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𝝎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𝝎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) </m:t>
                    </m:r>
                    <m:sSub>
                      <m:sSub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/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𝜸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kumimoji="1" lang="en-US" altLang="ko-KR" sz="2000" b="1" dirty="0">
                    <a:solidFill>
                      <a:srgbClr val="FF0000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𝝎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)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</m:d>
                    <m:r>
                      <a:rPr kumimoji="1" lang="en-US" altLang="ko-KR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𝝎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889881"/>
                <a:ext cx="10445596" cy="5182381"/>
              </a:xfrm>
              <a:prstGeom prst="rect">
                <a:avLst/>
              </a:prstGeom>
              <a:blipFill>
                <a:blip r:embed="rId3"/>
                <a:stretch>
                  <a:fillRect l="-583" b="-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08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B4060B0-C3EB-48BD-851C-25B6A6F1C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799" y="1625859"/>
            <a:ext cx="4605201" cy="2028316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Free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889881"/>
                <a:ext cx="10445596" cy="496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Classifier Free Guidance</a:t>
                </a:r>
              </a:p>
              <a:p>
                <a:pPr algn="just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𝜸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𝒄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𝝎</m:t>
                    </m:r>
                    <m:r>
                      <a:rPr kumimoji="1"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)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| </m:t>
                        </m:r>
                        <m:r>
                          <a:rPr kumimoji="1"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𝒄</m:t>
                        </m:r>
                      </m:e>
                    </m:d>
                    <m:r>
                      <a:rPr kumimoji="1" lang="en-US" altLang="ko-KR" sz="2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𝝎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</m:oMath>
                </a14:m>
                <a:endParaRPr kumimoji="1" lang="en-US" altLang="ko-KR" sz="2000" b="1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𝝐</m:t>
                            </m:r>
                          </m:e>
                        </m:acc>
                      </m:e>
                      <m:sub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𝝎</m:t>
                        </m:r>
                      </m:e>
                    </m:d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</m:e>
                    </m:d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−</m:t>
                    </m:r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𝝎</m:t>
                    </m:r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:r>
                  <a:rPr kumimoji="1" lang="en-US" altLang="ko-KR" sz="2000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sub>
                        <m:r>
                          <a:rPr kumimoji="1" lang="en-US" altLang="ko-KR" sz="2000" b="1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, 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ko-KR" sz="2000" b="1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𝒄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</m:t>
                    </m:r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 ∅</m:t>
                    </m:r>
                  </m:oMath>
                </a14:m>
                <a:endParaRPr kumimoji="1" lang="en-US" altLang="ko-KR" sz="2000" b="1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800100" lvl="1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If giving label as caption, </a:t>
                </a:r>
                <a14:m>
                  <m:oMath xmlns:m="http://schemas.openxmlformats.org/officeDocument/2006/math">
                    <m:r>
                      <a:rPr kumimoji="1" lang="en-US" altLang="ko-KR" sz="2000" b="1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∅</m:t>
                    </m:r>
                  </m:oMath>
                </a14:m>
                <a:r>
                  <a:rPr kumimoji="1" lang="en-US" altLang="ko-KR" sz="2000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is giving null sentence as caption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Can apply various sampling methods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No need to train classifier which can identify noisy image</a:t>
                </a: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889881"/>
                <a:ext cx="10445596" cy="4968540"/>
              </a:xfrm>
              <a:prstGeom prst="rect">
                <a:avLst/>
              </a:prstGeom>
              <a:blipFill>
                <a:blip r:embed="rId4"/>
                <a:stretch>
                  <a:fillRect l="-525" b="-12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3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Classifier Free Guidance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96758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1F05CA-4DBC-4CD4-8850-8022AEE8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92794"/>
            <a:ext cx="12192000" cy="43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3E5E78-6D1E-4EA0-BA40-B5E64D18E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81"/>
          <a:stretch/>
        </p:blipFill>
        <p:spPr>
          <a:xfrm>
            <a:off x="5670675" y="2756892"/>
            <a:ext cx="6521324" cy="3245556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716093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Architecture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58181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7" name="텍스트 상자 9">
            <a:extLst>
              <a:ext uri="{FF2B5EF4-FFF2-40B4-BE49-F238E27FC236}">
                <a16:creationId xmlns:a16="http://schemas.microsoft.com/office/drawing/2014/main" id="{6827F8A4-E9C3-4217-AFFC-98DADCB05545}"/>
              </a:ext>
            </a:extLst>
          </p:cNvPr>
          <p:cNvSpPr txBox="1"/>
          <p:nvPr/>
        </p:nvSpPr>
        <p:spPr>
          <a:xfrm>
            <a:off x="1080000" y="1080000"/>
            <a:ext cx="10445596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Auto Encoder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U-Net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34194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3E5E78-6D1E-4EA0-BA40-B5E64D18E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81"/>
          <a:stretch/>
        </p:blipFill>
        <p:spPr>
          <a:xfrm>
            <a:off x="5670675" y="2756892"/>
            <a:ext cx="6521324" cy="3245556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Architecture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4156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36126-72C6-4A2F-880F-DB8F61CB0690}"/>
              </a:ext>
            </a:extLst>
          </p:cNvPr>
          <p:cNvSpPr/>
          <p:nvPr/>
        </p:nvSpPr>
        <p:spPr>
          <a:xfrm>
            <a:off x="6870339" y="2555199"/>
            <a:ext cx="5303553" cy="34110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7C5398-1516-41AD-9107-DA79EBB72716}"/>
              </a:ext>
            </a:extLst>
          </p:cNvPr>
          <p:cNvSpPr/>
          <p:nvPr/>
        </p:nvSpPr>
        <p:spPr>
          <a:xfrm>
            <a:off x="5670675" y="5212763"/>
            <a:ext cx="1199664" cy="7715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072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Auto Encoder  Diffusion at latent space</a:t>
                </a:r>
              </a:p>
              <a:p>
                <a:pPr marL="800100" lvl="1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Perceptual loss : Difference between feature maps of pretrained-CNN</a:t>
                </a:r>
              </a:p>
              <a:p>
                <a:pPr marL="800100" lvl="1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Patch-based adversarial object : local realism, avoid blurriness</a:t>
                </a:r>
              </a:p>
              <a:p>
                <a:pPr marL="800100" lvl="1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Regularization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Latent feature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𝒛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072123"/>
              </a:xfrm>
              <a:prstGeom prst="rect">
                <a:avLst/>
              </a:prstGeom>
              <a:blipFill>
                <a:blip r:embed="rId4"/>
                <a:stretch>
                  <a:fillRect l="-525" b="-2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97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B8AED76-014E-4CD1-A114-D76BCB93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66222"/>
            <a:ext cx="5888654" cy="1225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3E5E78-6D1E-4EA0-BA40-B5E64D18E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81"/>
          <a:stretch/>
        </p:blipFill>
        <p:spPr>
          <a:xfrm>
            <a:off x="5670675" y="2756892"/>
            <a:ext cx="6521324" cy="3245556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Architecture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5984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36126-72C6-4A2F-880F-DB8F61CB0690}"/>
              </a:ext>
            </a:extLst>
          </p:cNvPr>
          <p:cNvSpPr/>
          <p:nvPr/>
        </p:nvSpPr>
        <p:spPr>
          <a:xfrm>
            <a:off x="6860813" y="3813821"/>
            <a:ext cx="4045312" cy="20726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7C5398-1516-41AD-9107-DA79EBB72716}"/>
              </a:ext>
            </a:extLst>
          </p:cNvPr>
          <p:cNvSpPr/>
          <p:nvPr/>
        </p:nvSpPr>
        <p:spPr>
          <a:xfrm>
            <a:off x="5838824" y="2926762"/>
            <a:ext cx="1021989" cy="29596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상자 9">
            <a:extLst>
              <a:ext uri="{FF2B5EF4-FFF2-40B4-BE49-F238E27FC236}">
                <a16:creationId xmlns:a16="http://schemas.microsoft.com/office/drawing/2014/main" id="{6827F8A4-E9C3-4217-AFFC-98DADCB05545}"/>
              </a:ext>
            </a:extLst>
          </p:cNvPr>
          <p:cNvSpPr txBox="1"/>
          <p:nvPr/>
        </p:nvSpPr>
        <p:spPr>
          <a:xfrm>
            <a:off x="1080000" y="1080000"/>
            <a:ext cx="10445596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Diffusion process</a:t>
            </a:r>
          </a:p>
          <a:p>
            <a:pPr lvl="1" algn="just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: Various diffusion models appropriate, but the best is classifier-free guidance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Conditioning with vector space embedded conditions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Semantic Map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Text</a:t>
            </a:r>
          </a:p>
          <a:p>
            <a:pPr lvl="1" algn="just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…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215BBD-E507-46AC-8AD5-24EA86011FFF}"/>
              </a:ext>
            </a:extLst>
          </p:cNvPr>
          <p:cNvSpPr/>
          <p:nvPr/>
        </p:nvSpPr>
        <p:spPr>
          <a:xfrm>
            <a:off x="6115050" y="1740008"/>
            <a:ext cx="5895975" cy="164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33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3E5E78-6D1E-4EA0-BA40-B5E64D18E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81"/>
          <a:stretch/>
        </p:blipFill>
        <p:spPr>
          <a:xfrm>
            <a:off x="5670675" y="2756892"/>
            <a:ext cx="6521324" cy="3245556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Architecture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31089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36126-72C6-4A2F-880F-DB8F61CB0690}"/>
              </a:ext>
            </a:extLst>
          </p:cNvPr>
          <p:cNvSpPr/>
          <p:nvPr/>
        </p:nvSpPr>
        <p:spPr>
          <a:xfrm>
            <a:off x="6860813" y="2926760"/>
            <a:ext cx="5144082" cy="64935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7C5398-1516-41AD-9107-DA79EBB72716}"/>
              </a:ext>
            </a:extLst>
          </p:cNvPr>
          <p:cNvSpPr/>
          <p:nvPr/>
        </p:nvSpPr>
        <p:spPr>
          <a:xfrm>
            <a:off x="5838824" y="2926762"/>
            <a:ext cx="1021989" cy="232624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상자 9">
            <a:extLst>
              <a:ext uri="{FF2B5EF4-FFF2-40B4-BE49-F238E27FC236}">
                <a16:creationId xmlns:a16="http://schemas.microsoft.com/office/drawing/2014/main" id="{6827F8A4-E9C3-4217-AFFC-98DADCB05545}"/>
              </a:ext>
            </a:extLst>
          </p:cNvPr>
          <p:cNvSpPr txBox="1"/>
          <p:nvPr/>
        </p:nvSpPr>
        <p:spPr>
          <a:xfrm>
            <a:off x="1080000" y="1080000"/>
            <a:ext cx="10445596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Sampling process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DDIM sampler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Add attention between U-Net Layers</a:t>
            </a:r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Self-Attention</a:t>
            </a:r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Cross-Attention</a:t>
            </a:r>
          </a:p>
          <a:p>
            <a:pPr lvl="1" algn="just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 Transformer</a:t>
            </a:r>
          </a:p>
        </p:txBody>
      </p:sp>
    </p:spTree>
    <p:extLst>
      <p:ext uri="{BB962C8B-B14F-4D97-AF65-F5344CB8AC3E}">
        <p14:creationId xmlns:p14="http://schemas.microsoft.com/office/powerpoint/2010/main" val="116631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C621255-1242-4E6E-A1F5-40B778738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6"/>
          <a:stretch/>
        </p:blipFill>
        <p:spPr>
          <a:xfrm>
            <a:off x="2656480" y="750665"/>
            <a:ext cx="9405623" cy="5356670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Architecture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12216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636584" y="3275424"/>
                <a:ext cx="5814418" cy="2456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𝝉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is Transformer Encoder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Residual  Transformer Decoder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For condition as query</a:t>
                </a:r>
              </a:p>
              <a:p>
                <a:pPr marL="800100" lvl="1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Answer with U-Net representation</a:t>
                </a: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84" y="3275424"/>
                <a:ext cx="5814418" cy="2456570"/>
              </a:xfrm>
              <a:prstGeom prst="rect">
                <a:avLst/>
              </a:prstGeom>
              <a:blipFill>
                <a:blip r:embed="rId4"/>
                <a:stretch>
                  <a:fillRect l="-943" b="-3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7F050A84-A06F-47C6-A105-EF12446BE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287"/>
            <a:ext cx="2712058" cy="16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Architecture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621255-1242-4E6E-A1F5-40B778738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6"/>
          <a:stretch/>
        </p:blipFill>
        <p:spPr>
          <a:xfrm>
            <a:off x="2656480" y="750665"/>
            <a:ext cx="9405623" cy="5356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636584" y="3275424"/>
                <a:ext cx="5814418" cy="2456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𝝉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is Transformer Encoder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Residual  Transformer Decoder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For condition as query</a:t>
                </a:r>
              </a:p>
              <a:p>
                <a:pPr marL="800100" lvl="1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Answer with U-Net representation</a:t>
                </a: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84" y="3275424"/>
                <a:ext cx="5814418" cy="2456570"/>
              </a:xfrm>
              <a:prstGeom prst="rect">
                <a:avLst/>
              </a:prstGeom>
              <a:blipFill>
                <a:blip r:embed="rId4"/>
                <a:stretch>
                  <a:fillRect l="-943" b="-3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74A348BC-D517-4E71-9062-49DF0B452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23006"/>
            <a:ext cx="12186114" cy="73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0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C621255-1242-4E6E-A1F5-40B778738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6"/>
          <a:stretch/>
        </p:blipFill>
        <p:spPr>
          <a:xfrm>
            <a:off x="2656480" y="750665"/>
            <a:ext cx="9405623" cy="5356670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Architecture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636584" y="3275424"/>
                <a:ext cx="5814418" cy="2456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𝝉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is Transformer Encoder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Residual  Transformer Decoder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For condition as query</a:t>
                </a:r>
              </a:p>
              <a:p>
                <a:pPr marL="800100" lvl="1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Answer with U-Net representation</a:t>
                </a:r>
              </a:p>
            </p:txBody>
          </p:sp>
        </mc:Choice>
        <mc:Fallback xmlns="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584" y="3275424"/>
                <a:ext cx="5814418" cy="2456570"/>
              </a:xfrm>
              <a:prstGeom prst="rect">
                <a:avLst/>
              </a:prstGeom>
              <a:blipFill>
                <a:blip r:embed="rId4"/>
                <a:stretch>
                  <a:fillRect l="-943" b="-34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7F050A84-A06F-47C6-A105-EF12446BE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287"/>
            <a:ext cx="2712058" cy="162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4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– Diffusion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" t="74603" r="-419" b="1075"/>
          <a:stretch/>
        </p:blipFill>
        <p:spPr bwMode="auto">
          <a:xfrm>
            <a:off x="2988320" y="939465"/>
            <a:ext cx="5719041" cy="9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/>
              <p:nvPr/>
            </p:nvSpPr>
            <p:spPr>
              <a:xfrm>
                <a:off x="5847947" y="5008949"/>
                <a:ext cx="5004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47" y="5008949"/>
                <a:ext cx="50045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BB0A4FB-E965-D267-E3B8-1D6C49C7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451" y="3087436"/>
            <a:ext cx="1981665" cy="197354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5B6DC04-F528-32FB-4320-B8A82CE150DF}"/>
              </a:ext>
            </a:extLst>
          </p:cNvPr>
          <p:cNvSpPr/>
          <p:nvPr/>
        </p:nvSpPr>
        <p:spPr>
          <a:xfrm>
            <a:off x="7155216" y="3893139"/>
            <a:ext cx="1935234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/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B74EF40-B651-EFD6-9BA8-49459CA98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721" y="3027284"/>
            <a:ext cx="1941058" cy="198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9F4E84-F7E7-862F-11F8-08CFEFB069A9}"/>
                  </a:ext>
                </a:extLst>
              </p:cNvPr>
              <p:cNvSpPr txBox="1"/>
              <p:nvPr/>
            </p:nvSpPr>
            <p:spPr>
              <a:xfrm>
                <a:off x="7580458" y="3481312"/>
                <a:ext cx="1004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endChr m:val="|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9F4E84-F7E7-862F-11F8-08CFEFB06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458" y="3481312"/>
                <a:ext cx="1004314" cy="369332"/>
              </a:xfrm>
              <a:prstGeom prst="rect">
                <a:avLst/>
              </a:prstGeom>
              <a:blipFill>
                <a:blip r:embed="rId7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08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824503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Results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1633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https://github.com/CompVis/latent-diffusion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82B493-456F-4678-BB5B-EFFEFEFECB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1" y="814576"/>
            <a:ext cx="10630420" cy="531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Results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5122" name="Picture 2" descr="text2img-figure">
            <a:extLst>
              <a:ext uri="{FF2B5EF4-FFF2-40B4-BE49-F238E27FC236}">
                <a16:creationId xmlns:a16="http://schemas.microsoft.com/office/drawing/2014/main" id="{CFECBF02-280A-4B29-8CF9-F7A2762E8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0025"/>
            <a:ext cx="12192000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08742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Conclusion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7" name="텍스트 상자 9">
            <a:extLst>
              <a:ext uri="{FF2B5EF4-FFF2-40B4-BE49-F238E27FC236}">
                <a16:creationId xmlns:a16="http://schemas.microsoft.com/office/drawing/2014/main" id="{6827F8A4-E9C3-4217-AFFC-98DADCB05545}"/>
              </a:ext>
            </a:extLst>
          </p:cNvPr>
          <p:cNvSpPr txBox="1"/>
          <p:nvPr/>
        </p:nvSpPr>
        <p:spPr>
          <a:xfrm>
            <a:off x="1080000" y="1080000"/>
            <a:ext cx="1044559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Latent Diffusion model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Auto Encoder : Pixel Space  Latent Space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Conditional sampling with Transformer (attention)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Democratizing High-Resolution Image Synthesis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Reducing computational cost  Increase accessibility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Stable Diffusion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Large-size Image Generation</a:t>
            </a:r>
          </a:p>
        </p:txBody>
      </p:sp>
    </p:spTree>
    <p:extLst>
      <p:ext uri="{BB962C8B-B14F-4D97-AF65-F5344CB8AC3E}">
        <p14:creationId xmlns:p14="http://schemas.microsoft.com/office/powerpoint/2010/main" val="24656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Conclusion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7" name="텍스트 상자 9">
            <a:extLst>
              <a:ext uri="{FF2B5EF4-FFF2-40B4-BE49-F238E27FC236}">
                <a16:creationId xmlns:a16="http://schemas.microsoft.com/office/drawing/2014/main" id="{6827F8A4-E9C3-4217-AFFC-98DADCB05545}"/>
              </a:ext>
            </a:extLst>
          </p:cNvPr>
          <p:cNvSpPr txBox="1"/>
          <p:nvPr/>
        </p:nvSpPr>
        <p:spPr>
          <a:xfrm>
            <a:off x="1080000" y="1080000"/>
            <a:ext cx="1044559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Latent Diffusion model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Auto Encoder : Pixel Space  Latent Space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Conditional sampling with Transformer (attention)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Democratizing High-Resolution Image Synthesis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Reducing computational cost  Increase accessibility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Stable Diffusion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Large-size Image Generation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21099-E6D5-4C86-991A-CE1D9818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B3502B-DB48-428F-BB86-6CCF17324853}"/>
              </a:ext>
            </a:extLst>
          </p:cNvPr>
          <p:cNvSpPr txBox="1"/>
          <p:nvPr/>
        </p:nvSpPr>
        <p:spPr>
          <a:xfrm>
            <a:off x="2667000" y="5778000"/>
            <a:ext cx="6858000" cy="1077218"/>
          </a:xfrm>
          <a:prstGeom prst="rect">
            <a:avLst/>
          </a:prstGeom>
          <a:solidFill>
            <a:srgbClr val="7F7F7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</a:rPr>
              <a:t>A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high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tech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solarpunk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utopia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in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the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Amazon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rainforest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8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Conclusion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Rombach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7" name="텍스트 상자 9">
            <a:extLst>
              <a:ext uri="{FF2B5EF4-FFF2-40B4-BE49-F238E27FC236}">
                <a16:creationId xmlns:a16="http://schemas.microsoft.com/office/drawing/2014/main" id="{6827F8A4-E9C3-4217-AFFC-98DADCB05545}"/>
              </a:ext>
            </a:extLst>
          </p:cNvPr>
          <p:cNvSpPr txBox="1"/>
          <p:nvPr/>
        </p:nvSpPr>
        <p:spPr>
          <a:xfrm>
            <a:off x="1080000" y="1080000"/>
            <a:ext cx="1044559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Latent Diffusion model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Auto Encoder : Pixel Space  Latent Space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Conditional sampling with Transformer (attention)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Democratizing High-Resolution Image Synthesis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Reducing computational cost  Increase accessibility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Stable Diffusion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Large-size Image Generation</a:t>
            </a:r>
          </a:p>
        </p:txBody>
      </p:sp>
    </p:spTree>
    <p:extLst>
      <p:ext uri="{BB962C8B-B14F-4D97-AF65-F5344CB8AC3E}">
        <p14:creationId xmlns:p14="http://schemas.microsoft.com/office/powerpoint/2010/main" val="33080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B442A2-FB9C-41C5-B821-CDA45D3B3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4" y="1017110"/>
            <a:ext cx="6572249" cy="4929187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792459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SR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dirty="0">
                        <a:solidFill>
                          <a:srgbClr val="222222"/>
                        </a:solidFill>
                        <a:effectLst/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08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514882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After SR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85221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dirty="0">
                        <a:solidFill>
                          <a:srgbClr val="222222"/>
                        </a:solidFill>
                        <a:effectLst/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84141-1132-49C3-8CC4-589D2D915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5" y="1017112"/>
            <a:ext cx="657225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9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563CC4-3AC7-4729-8E2B-915B20F15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4" y="1017109"/>
            <a:ext cx="6572248" cy="4929186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SR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dirty="0">
                        <a:solidFill>
                          <a:srgbClr val="222222"/>
                        </a:solidFill>
                        <a:effectLst/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161C07-A72F-4F05-92B6-5957FC38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3" y="1017112"/>
            <a:ext cx="6572251" cy="4929188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After SR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dirty="0">
                        <a:solidFill>
                          <a:srgbClr val="222222"/>
                        </a:solidFill>
                        <a:effectLst/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2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161C07-A72F-4F05-92B6-5957FC38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3" y="1017112"/>
            <a:ext cx="6572251" cy="4929188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999184"/>
              </p:ext>
            </p:extLst>
          </p:nvPr>
        </p:nvGraphicFramePr>
        <p:xfrm>
          <a:off x="-1" y="0"/>
          <a:ext cx="12192000" cy="740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Ground Truth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dirty="0">
                        <a:solidFill>
                          <a:srgbClr val="222222"/>
                        </a:solidFill>
                        <a:effectLst/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F278BD-8A06-4BFF-87D0-3EBA81E690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3" r="33030" b="41066"/>
          <a:stretch/>
        </p:blipFill>
        <p:spPr>
          <a:xfrm>
            <a:off x="2600323" y="1017111"/>
            <a:ext cx="6572251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– Diffusion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" t="74603" r="-419" b="1075"/>
          <a:stretch/>
        </p:blipFill>
        <p:spPr bwMode="auto">
          <a:xfrm>
            <a:off x="2988320" y="939465"/>
            <a:ext cx="5719041" cy="9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/>
              <p:nvPr/>
            </p:nvSpPr>
            <p:spPr>
              <a:xfrm>
                <a:off x="3260870" y="4359094"/>
                <a:ext cx="143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870" y="4359094"/>
                <a:ext cx="1436612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/>
              <p:nvPr/>
            </p:nvSpPr>
            <p:spPr>
              <a:xfrm>
                <a:off x="7398115" y="4359094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15" y="4359094"/>
                <a:ext cx="144943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BB0A4FB-E965-D267-E3B8-1D6C49C78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451" y="3087436"/>
            <a:ext cx="1981665" cy="1973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A62498-AA07-33E5-750D-0A8ABC1AA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05" y="3087436"/>
            <a:ext cx="1981665" cy="197354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5B6DC04-F528-32FB-4320-B8A82CE150DF}"/>
              </a:ext>
            </a:extLst>
          </p:cNvPr>
          <p:cNvSpPr/>
          <p:nvPr/>
        </p:nvSpPr>
        <p:spPr>
          <a:xfrm>
            <a:off x="7155216" y="3893139"/>
            <a:ext cx="1935234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C7BC3B0-19DE-1430-67AA-84B1DE19259D}"/>
              </a:ext>
            </a:extLst>
          </p:cNvPr>
          <p:cNvSpPr/>
          <p:nvPr/>
        </p:nvSpPr>
        <p:spPr>
          <a:xfrm>
            <a:off x="3061069" y="3911599"/>
            <a:ext cx="1836215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4EF40-B651-EFD6-9BA8-49459CA98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721" y="3027284"/>
            <a:ext cx="1941058" cy="198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67960-5B46-B7B8-4622-19CB7B776BE2}"/>
              </a:ext>
            </a:extLst>
          </p:cNvPr>
          <p:cNvSpPr txBox="1"/>
          <p:nvPr/>
        </p:nvSpPr>
        <p:spPr>
          <a:xfrm>
            <a:off x="3462561" y="3548003"/>
            <a:ext cx="95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Fixed!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3EE69F-02FB-995A-FEDA-9753BBD74009}"/>
              </a:ext>
            </a:extLst>
          </p:cNvPr>
          <p:cNvSpPr/>
          <p:nvPr/>
        </p:nvSpPr>
        <p:spPr>
          <a:xfrm>
            <a:off x="2937870" y="3042169"/>
            <a:ext cx="2039850" cy="2160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3FBD63-F6D1-ECC7-968C-140ACB5B86F5}"/>
              </a:ext>
            </a:extLst>
          </p:cNvPr>
          <p:cNvSpPr/>
          <p:nvPr/>
        </p:nvSpPr>
        <p:spPr>
          <a:xfrm>
            <a:off x="7049843" y="3042169"/>
            <a:ext cx="2145979" cy="216035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F889-6724-74EA-EF3C-0DE162745A31}"/>
              </a:ext>
            </a:extLst>
          </p:cNvPr>
          <p:cNvSpPr txBox="1"/>
          <p:nvPr/>
        </p:nvSpPr>
        <p:spPr>
          <a:xfrm>
            <a:off x="3368927" y="5301336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Diffusion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40C9B-16F1-AF36-1F6B-91C8C975DEC8}"/>
              </a:ext>
            </a:extLst>
          </p:cNvPr>
          <p:cNvSpPr txBox="1"/>
          <p:nvPr/>
        </p:nvSpPr>
        <p:spPr>
          <a:xfrm>
            <a:off x="7317595" y="5280491"/>
            <a:ext cx="1610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Reverse</a:t>
            </a:r>
          </a:p>
          <a:p>
            <a:pPr algn="ctr"/>
            <a:r>
              <a:rPr kumimoji="1" lang="en-US" altLang="ko-KR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(Generation)</a:t>
            </a:r>
            <a:endParaRPr lang="ko-KR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2051B6-9912-EC25-0BD4-642028121B10}"/>
                  </a:ext>
                </a:extLst>
              </p:cNvPr>
              <p:cNvSpPr txBox="1"/>
              <p:nvPr/>
            </p:nvSpPr>
            <p:spPr>
              <a:xfrm>
                <a:off x="5847948" y="5008949"/>
                <a:ext cx="5004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2051B6-9912-EC25-0BD4-642028121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48" y="5008949"/>
                <a:ext cx="50045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38026E-21A5-64D8-9EEA-0DEF0B7005E7}"/>
                  </a:ext>
                </a:extLst>
              </p:cNvPr>
              <p:cNvSpPr txBox="1"/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38026E-21A5-64D8-9EEA-0DEF0B70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2185F6-FEFD-0CF4-5984-98A388BD59E2}"/>
                  </a:ext>
                </a:extLst>
              </p:cNvPr>
              <p:cNvSpPr txBox="1"/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2185F6-FEFD-0CF4-5984-98A388BD5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36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2CE596-A854-4622-B7FA-E26AE408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39B188-537A-4BF3-8C47-2F47CD76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7165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333289-7C86-3A08-DE6E-A41D3ADF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10" y="849406"/>
            <a:ext cx="9840394" cy="25795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A8DB6A-CF4A-F8DE-C4C6-A66691DC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85" y="3484789"/>
            <a:ext cx="9697082" cy="24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8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14A60-1F9A-4C28-92AE-F57A2DF0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6" y="755902"/>
            <a:ext cx="8208486" cy="2151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E138C8-0A0D-41D5-B94C-613985A3E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28" y="4221314"/>
            <a:ext cx="8088941" cy="2003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D4D9E-E345-41E5-9A75-249800EC58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93" t="62720" r="7041" b="302"/>
          <a:stretch/>
        </p:blipFill>
        <p:spPr>
          <a:xfrm>
            <a:off x="5884755" y="2842842"/>
            <a:ext cx="6280086" cy="1197381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A76D8E-FEB0-42ED-B32B-19EBE14E99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373" r="26040" b="1816"/>
          <a:stretch/>
        </p:blipFill>
        <p:spPr>
          <a:xfrm>
            <a:off x="0" y="2793894"/>
            <a:ext cx="5713288" cy="6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06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CJK KR Bold"/>
        <a:ea typeface="Noto Sans CJK KR Bold"/>
        <a:cs typeface=""/>
      </a:majorFont>
      <a:minorFont>
        <a:latin typeface="Noto Sans CJK KR Medium"/>
        <a:ea typeface="Noto Sans CJK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23722</TotalTime>
  <Words>3374</Words>
  <Application>Microsoft Office PowerPoint</Application>
  <PresentationFormat>와이드스크린</PresentationFormat>
  <Paragraphs>670</Paragraphs>
  <Slides>70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0" baseType="lpstr">
      <vt:lpstr>Kohinoor Devanagari</vt:lpstr>
      <vt:lpstr>Lucida Grande</vt:lpstr>
      <vt:lpstr>Noto Sans CJK KR</vt:lpstr>
      <vt:lpstr>Noto Sans CJK KR Bold</vt:lpstr>
      <vt:lpstr>Noto Sans CJK KR Medium</vt:lpstr>
      <vt:lpstr>Noto Serif CJK KR Medium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찬호</dc:creator>
  <cp:lastModifiedBy>박 찬호</cp:lastModifiedBy>
  <cp:revision>141</cp:revision>
  <dcterms:created xsi:type="dcterms:W3CDTF">2021-09-16T03:11:08Z</dcterms:created>
  <dcterms:modified xsi:type="dcterms:W3CDTF">2023-02-28T12:22:14Z</dcterms:modified>
</cp:coreProperties>
</file>